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14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32" y="200"/>
      </p:cViewPr>
      <p:guideLst/>
    </p:cSldViewPr>
  </p:slideViewPr>
  <p:outlineViewPr>
    <p:cViewPr>
      <p:scale>
        <a:sx n="33" d="100"/>
        <a:sy n="33" d="100"/>
      </p:scale>
      <p:origin x="0" y="-14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AB217-7CFE-024D-AE3A-A4B0B3ECD49C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4B6B0-E31D-4345-A9C3-11E46C7034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690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Komórka zdefiniowana przez współrzędne, dodatkowy wymiar, np. czas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4B6B0-E31D-4345-A9C3-11E46C70342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63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Dalej nazywam r1, r2 i r3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4B6B0-E31D-4345-A9C3-11E46C70342F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075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Zwrot – </a:t>
            </a:r>
            <a:r>
              <a:rPr lang="pl-PL" dirty="0" err="1"/>
              <a:t>layer</a:t>
            </a:r>
            <a:r>
              <a:rPr lang="pl-PL" dirty="0"/>
              <a:t>, </a:t>
            </a:r>
            <a:r>
              <a:rPr lang="pl-PL" dirty="0" err="1"/>
              <a:t>poimimo</a:t>
            </a:r>
            <a:r>
              <a:rPr lang="pl-PL" dirty="0"/>
              <a:t> tego, że wejściem jest </a:t>
            </a:r>
            <a:r>
              <a:rPr lang="pl-PL" dirty="0" err="1"/>
              <a:t>brick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4B6B0-E31D-4345-A9C3-11E46C70342F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520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‚</a:t>
            </a:r>
            <a:r>
              <a:rPr lang="pl-PL" dirty="0" err="1"/>
              <a:t>count</a:t>
            </a:r>
            <a:r>
              <a:rPr lang="pl-PL" dirty="0"/>
              <a:t>’ w </a:t>
            </a:r>
            <a:r>
              <a:rPr lang="pl-PL" dirty="0" err="1"/>
              <a:t>cudzyłów</a:t>
            </a:r>
            <a:r>
              <a:rPr lang="pl-PL" dirty="0"/>
              <a:t>, wspomnieć o </a:t>
            </a:r>
            <a:r>
              <a:rPr lang="pl-PL" dirty="0" err="1"/>
              <a:t>freq</a:t>
            </a:r>
            <a:r>
              <a:rPr lang="pl-PL" dirty="0"/>
              <a:t>()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4B6B0-E31D-4345-A9C3-11E46C70342F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755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3E6FEC-C151-9840-A01D-27EC9391F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2EFC6A1-B9E5-7147-BD52-1053FF7E9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63FE105-835B-2143-97EE-F01B7CFA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FF66AA3-4EF1-C44A-B5FA-D792F08B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972EFDE-FBDC-E444-9102-06BC5A1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34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06BA3A-B5E9-B643-BDE7-B7F918F7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8E4620A-9453-EE46-902F-394854536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8615F3C-84D0-604C-A675-2F80CB76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A2BACB8-F563-684C-9F68-575B2E2C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94103E5-A50F-204B-A51E-E5C04E1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966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6E32CF3-B548-0644-9937-8D2B984B9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7516628-37F0-CA42-B4CF-DE06478F4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1264DD-9BCF-A641-8602-01DC98700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6F5836E-8919-3B48-93F4-799FA7AB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808BCA-7071-B74D-B4C2-F57C05B4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16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67B860-0DBB-C241-8545-970E38A3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959CD3-B56C-DC43-894D-71FD0C1C3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740DB21-1CBB-C24F-B594-67F99555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794D0D-F516-3E42-BAAB-AA1C4716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84CD754-3AC9-234A-BEB5-32ECEED7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78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A1932F-2571-674B-9236-C60287C4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7E85E62-FD4A-0D47-8A75-33133527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19AF39-3137-1B4E-8FCB-191722F3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EAEBB69-17B2-FD46-AD46-8BC76D65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89E89EB-D6A1-634E-97AF-BF9CB15A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67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AA6CC6-4319-6A42-84C3-ACF47DAB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F9F68F-D1DD-3F42-A20D-0F61452C2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583C153-5CC0-2945-85B3-97CF4268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E00B5B5-13DF-9E45-A224-073820B4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B083CF9-5ADB-814C-82F3-B5BA2A26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833FD91-7C5C-304F-BF9D-41B343F6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624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92FF5A-77D1-A649-B13C-61CF7869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A00FCC7-E4EF-8046-A764-893028478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354C8B-6465-B548-B0A5-6E19308D4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E86E927-71FB-B143-9F84-5DE13A3E0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9DEBFE2-B2DF-3C4D-BAE8-C4DE16372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69F1C52-FCEE-4B4A-9F0E-E6EE9CC8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65D5FF6-8FEE-1F4E-84A5-78DAB5FB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AE6FDC0-5F30-404B-873B-EA66C698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0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F88D93-2CDD-7841-B928-12CE585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818289F-6ECB-7C47-89CA-2FB293B3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E5BC65E-BD4C-0C49-BD69-2E21E441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5BE843D-7D25-824D-8F91-FAA7E9EC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01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D56334E-4DF1-9D41-9D83-00A2FE8F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E2CC1AF-FE10-7348-A393-6216A2D7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696B4C4-07B0-AC4B-9FD0-B6D5685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574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A43EEF-DD72-994E-B894-5A137F55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223B99-A103-ED4F-9B78-C59B7B16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5F0C86B-4658-C247-99BD-4631C2BD2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08852A-2AF4-864E-8D90-790AE41C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5D628C3-BADD-9141-8806-856D2BC1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B2AAD84-E84E-4C48-93A9-29CF976F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098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DE5289-E956-6241-B64B-5FDD2826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6519FB2B-9F24-4E4B-8A90-474C1E1A8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1585AA-2570-B840-A653-E2DE8C83B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8FC11CD-58E4-FD4A-9A5E-A3F0D598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1474D59-E46C-F64E-B33A-C212C33C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7FB776F-7D08-9E45-8F34-931BBAA7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1420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D64B732-EDAB-8B4C-868D-89D31AF57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9A1EC4F-D559-DA46-8947-2539BA940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E786C0-5B5D-A144-B768-DF0A1C1C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DF065-20FF-9642-88B4-91E803678442}" type="datetimeFigureOut">
              <a:rPr lang="pl-PL" smtClean="0"/>
              <a:t>27.06.2018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69E87C-29D6-9049-B8A8-25D4EAE01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4027918-669A-424D-AE44-ADA38D915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7F08C-4CA7-DC44-A88F-EE14EBC1B4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00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D85B4F-D205-B349-B627-136C26CD9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Rastry/</a:t>
            </a:r>
            <a:r>
              <a:rPr lang="pl-PL" dirty="0" err="1"/>
              <a:t>gridy</a:t>
            </a:r>
            <a:r>
              <a:rPr lang="pl-PL" dirty="0"/>
              <a:t> w R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3A2AE9B-2EA0-634B-8502-AF4B4B826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219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0382EC-81C4-1C4F-ABF8-E1ECE481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– budujemy </a:t>
            </a:r>
            <a:r>
              <a:rPr lang="pl-PL" dirty="0" err="1"/>
              <a:t>RasterLayer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7063E1-E882-3E44-914A-EDD5B6BD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08" y="1690688"/>
            <a:ext cx="8496300" cy="35179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7EA0550-F6A7-6D43-AA3C-251E8ED65C2D}"/>
              </a:ext>
            </a:extLst>
          </p:cNvPr>
          <p:cNvSpPr txBox="1"/>
          <p:nvPr/>
        </p:nvSpPr>
        <p:spPr>
          <a:xfrm>
            <a:off x="736270" y="6176963"/>
            <a:ext cx="724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u="sng" dirty="0"/>
              <a:t>Sprawdź działanie funkcji: res(), </a:t>
            </a:r>
            <a:r>
              <a:rPr lang="pl-PL" u="sng" dirty="0" err="1"/>
              <a:t>ncol</a:t>
            </a:r>
            <a:r>
              <a:rPr lang="pl-PL" u="sng" dirty="0"/>
              <a:t>(),  </a:t>
            </a:r>
            <a:r>
              <a:rPr lang="pl-PL" u="sng" dirty="0" err="1"/>
              <a:t>nrow</a:t>
            </a:r>
            <a:r>
              <a:rPr lang="pl-PL" u="sng" dirty="0"/>
              <a:t>() i </a:t>
            </a:r>
            <a:r>
              <a:rPr lang="pl-PL" u="sng" dirty="0" err="1"/>
              <a:t>ncell</a:t>
            </a:r>
            <a:r>
              <a:rPr lang="pl-PL" u="sng" dirty="0"/>
              <a:t>() w kontekście rastra x: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52EE257-8B14-544E-AEF4-864534AF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628" y="4630083"/>
            <a:ext cx="1700728" cy="22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8DC615-17EA-B745-9F56-2116F268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Modyfikacja geometrii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328E65-DACC-404A-B98E-B32B0F58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etapie tworzenia rastra – parametry funkcji raster()</a:t>
            </a:r>
          </a:p>
          <a:p>
            <a:endParaRPr lang="pl-PL" dirty="0"/>
          </a:p>
          <a:p>
            <a:r>
              <a:rPr lang="pl-PL" dirty="0"/>
              <a:t>Po utworzeniu rastra – funkcje </a:t>
            </a:r>
            <a:r>
              <a:rPr lang="pl-PL" dirty="0" err="1"/>
              <a:t>nrow</a:t>
            </a:r>
            <a:r>
              <a:rPr lang="pl-PL" dirty="0"/>
              <a:t>(), </a:t>
            </a:r>
            <a:r>
              <a:rPr lang="pl-PL" dirty="0" err="1"/>
              <a:t>ncol</a:t>
            </a:r>
            <a:r>
              <a:rPr lang="pl-PL" dirty="0"/>
              <a:t>() itp.</a:t>
            </a:r>
          </a:p>
          <a:p>
            <a:endParaRPr lang="pl-PL" dirty="0"/>
          </a:p>
          <a:p>
            <a:r>
              <a:rPr lang="pl-PL" dirty="0"/>
              <a:t>Ćwiczenie: zmień rozdzielczość x na 0.5 stopnia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FA24E2A-3E0E-DE4A-A2E5-C7B7C4F15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68" y="4677892"/>
            <a:ext cx="8153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3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930666-C023-F749-AB46-87FB3F69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mamy teraz?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97BC25-5AD1-8F41-8E40-35DD81E2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Szkielet warstwy rastrowej – informacje o geometrii</a:t>
            </a:r>
          </a:p>
          <a:p>
            <a:r>
              <a:rPr lang="pl-PL" dirty="0"/>
              <a:t>Nie mamy danych: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92E2B2-79B5-314E-A802-872EB08EA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54" y="2910444"/>
            <a:ext cx="2273300" cy="6096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156879C-D95C-884B-8EF6-5016AE75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908" y="2839244"/>
            <a:ext cx="2108200" cy="23241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4D30D6EC-99E3-804D-A50B-8730061D7FA3}"/>
              </a:ext>
            </a:extLst>
          </p:cNvPr>
          <p:cNvSpPr txBox="1"/>
          <p:nvPr/>
        </p:nvSpPr>
        <p:spPr>
          <a:xfrm>
            <a:off x="5326908" y="5427023"/>
            <a:ext cx="448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Większość funkcji R da się ”namówić” do współpracy z Raster*</a:t>
            </a:r>
          </a:p>
        </p:txBody>
      </p:sp>
    </p:spTree>
    <p:extLst>
      <p:ext uri="{BB962C8B-B14F-4D97-AF65-F5344CB8AC3E}">
        <p14:creationId xmlns:p14="http://schemas.microsoft.com/office/powerpoint/2010/main" val="252232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D1DBDB-E016-BD4D-8E93-3D9A62128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wypełnić raster danymi?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DB24D8-94A0-F144-917F-27E9E405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Wiele różnych sposobów:</a:t>
            </a:r>
          </a:p>
          <a:p>
            <a:pPr lvl="1"/>
            <a:r>
              <a:rPr lang="pl-PL" dirty="0"/>
              <a:t>Dane z pliku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Dane z obiektu R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Generator liczb losowych </a:t>
            </a:r>
            <a:r>
              <a:rPr lang="pl-PL" dirty="0" err="1"/>
              <a:t>itp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514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07F1E-890E-2847-8029-0EF19467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7D7C67D-8B0A-BE4E-90E2-1D9EF2F7F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Utwórz nowy obiekt rastrowy x, o wielkości 10 x 10 </a:t>
            </a:r>
            <a:r>
              <a:rPr lang="pl-PL" dirty="0" err="1"/>
              <a:t>gridów</a:t>
            </a:r>
            <a:endParaRPr lang="pl-PL" dirty="0"/>
          </a:p>
          <a:p>
            <a:endParaRPr lang="pl-PL" dirty="0"/>
          </a:p>
          <a:p>
            <a:r>
              <a:rPr lang="pl-PL" dirty="0"/>
              <a:t>Skorzystaj z funkcji </a:t>
            </a:r>
            <a:r>
              <a:rPr lang="pl-PL" dirty="0" err="1"/>
              <a:t>values</a:t>
            </a:r>
            <a:r>
              <a:rPr lang="pl-PL" dirty="0"/>
              <a:t>(). Przypisz wszystkim komórką liczby losowe, wygenerowane za pomocą </a:t>
            </a:r>
            <a:r>
              <a:rPr lang="pl-PL" dirty="0" err="1"/>
              <a:t>runif</a:t>
            </a:r>
            <a:r>
              <a:rPr lang="pl-PL" dirty="0"/>
              <a:t>(</a:t>
            </a:r>
            <a:r>
              <a:rPr lang="pl-PL" dirty="0" err="1"/>
              <a:t>ncell</a:t>
            </a:r>
            <a:r>
              <a:rPr lang="pl-PL" dirty="0"/>
              <a:t>(x)). </a:t>
            </a:r>
          </a:p>
          <a:p>
            <a:endParaRPr lang="pl-PL" dirty="0"/>
          </a:p>
          <a:p>
            <a:r>
              <a:rPr lang="pl-PL" dirty="0"/>
              <a:t>Skorzystaj z </a:t>
            </a:r>
            <a:r>
              <a:rPr lang="pl-PL" dirty="0" err="1"/>
              <a:t>summary</a:t>
            </a:r>
            <a:r>
              <a:rPr lang="pl-PL" dirty="0"/>
              <a:t>(), wyświetl statystyki dla warstwy rastrowej</a:t>
            </a:r>
          </a:p>
          <a:p>
            <a:endParaRPr lang="pl-PL" dirty="0"/>
          </a:p>
          <a:p>
            <a:r>
              <a:rPr lang="pl-PL" dirty="0"/>
              <a:t>Skorzystaj z plot(), narysuj warstwę rastrową</a:t>
            </a:r>
          </a:p>
        </p:txBody>
      </p:sp>
    </p:spTree>
    <p:extLst>
      <p:ext uri="{BB962C8B-B14F-4D97-AF65-F5344CB8AC3E}">
        <p14:creationId xmlns:p14="http://schemas.microsoft.com/office/powerpoint/2010/main" val="24344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765C1A-AEDC-C741-887D-022AB85F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- wynik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0495F5-4DDA-324E-855B-D224B1E8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5FE4852-3118-674E-8FE7-8A62A217C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7" y="1825625"/>
            <a:ext cx="11328400" cy="47879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776274F-CD8D-B742-8B97-203F0A35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39" y="0"/>
            <a:ext cx="4532361" cy="4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2B9B9AC-B4D1-0244-9872-15C4D9E8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- podstawy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FAEAA5F-00F7-494B-A7F1-A62E4023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/>
              <a:t>Trzy typy obiektów: </a:t>
            </a:r>
            <a:r>
              <a:rPr lang="pl-PL" dirty="0" err="1"/>
              <a:t>RasterLayer</a:t>
            </a:r>
            <a:r>
              <a:rPr lang="pl-PL" dirty="0"/>
              <a:t>, </a:t>
            </a:r>
            <a:r>
              <a:rPr lang="pl-PL" dirty="0" err="1"/>
              <a:t>RasterStack</a:t>
            </a:r>
            <a:r>
              <a:rPr lang="pl-PL" dirty="0"/>
              <a:t>, </a:t>
            </a:r>
            <a:r>
              <a:rPr lang="pl-PL" dirty="0" err="1"/>
              <a:t>RasterBrick</a:t>
            </a:r>
            <a:endParaRPr lang="pl-PL" dirty="0"/>
          </a:p>
          <a:p>
            <a:endParaRPr lang="pl-PL" dirty="0"/>
          </a:p>
          <a:p>
            <a:r>
              <a:rPr lang="pl-PL" dirty="0"/>
              <a:t>Różne sposoby tworzenia obiektów: funkcje raster(), </a:t>
            </a:r>
            <a:r>
              <a:rPr lang="pl-PL" dirty="0" err="1"/>
              <a:t>stack</a:t>
            </a:r>
            <a:r>
              <a:rPr lang="pl-PL" dirty="0"/>
              <a:t>() i </a:t>
            </a:r>
            <a:r>
              <a:rPr lang="pl-PL" dirty="0" err="1"/>
              <a:t>brick</a:t>
            </a:r>
            <a:r>
              <a:rPr lang="pl-PL" dirty="0"/>
              <a:t>()</a:t>
            </a:r>
          </a:p>
          <a:p>
            <a:endParaRPr lang="pl-PL" dirty="0"/>
          </a:p>
          <a:p>
            <a:r>
              <a:rPr lang="pl-PL" dirty="0"/>
              <a:t>Domyślnie – układ WGS84, raster globalny</a:t>
            </a:r>
          </a:p>
          <a:p>
            <a:endParaRPr lang="pl-PL" dirty="0"/>
          </a:p>
          <a:p>
            <a:r>
              <a:rPr lang="pl-PL" dirty="0"/>
              <a:t>Funkcje sprawdzające parametry warstwy: </a:t>
            </a:r>
            <a:r>
              <a:rPr lang="pl-PL" dirty="0" err="1"/>
              <a:t>ncell</a:t>
            </a:r>
            <a:r>
              <a:rPr lang="pl-PL" dirty="0"/>
              <a:t>(), </a:t>
            </a:r>
            <a:r>
              <a:rPr lang="pl-PL" dirty="0" err="1"/>
              <a:t>nrow</a:t>
            </a:r>
            <a:r>
              <a:rPr lang="pl-PL" dirty="0"/>
              <a:t>(), </a:t>
            </a:r>
            <a:r>
              <a:rPr lang="pl-PL" dirty="0" err="1"/>
              <a:t>ncol</a:t>
            </a:r>
            <a:r>
              <a:rPr lang="pl-PL" dirty="0"/>
              <a:t>(), </a:t>
            </a:r>
            <a:r>
              <a:rPr lang="pl-PL" dirty="0" err="1"/>
              <a:t>values</a:t>
            </a:r>
            <a:r>
              <a:rPr lang="pl-PL" dirty="0"/>
              <a:t>()</a:t>
            </a:r>
          </a:p>
          <a:p>
            <a:endParaRPr lang="pl-PL" dirty="0"/>
          </a:p>
          <a:p>
            <a:r>
              <a:rPr lang="pl-PL" dirty="0"/>
              <a:t>Rysowanie warstwy: plot() lub image()</a:t>
            </a:r>
          </a:p>
        </p:txBody>
      </p:sp>
    </p:spTree>
    <p:extLst>
      <p:ext uri="{BB962C8B-B14F-4D97-AF65-F5344CB8AC3E}">
        <p14:creationId xmlns:p14="http://schemas.microsoft.com/office/powerpoint/2010/main" val="125921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557DB7-A708-5C44-B0B4-87CFCD91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Praktyka – zwykle czytamy dane z pliku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6E31DC-EDF0-DE46-8236-6FD6368B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Przykładowy plik: </a:t>
            </a:r>
            <a:r>
              <a:rPr lang="pl-PL" b="1" dirty="0"/>
              <a:t>dem250.tif</a:t>
            </a:r>
          </a:p>
          <a:p>
            <a:r>
              <a:rPr lang="pl-PL" dirty="0"/>
              <a:t>Wczytaj plik korzystając z funkcji raster()</a:t>
            </a:r>
          </a:p>
          <a:p>
            <a:r>
              <a:rPr lang="pl-PL" dirty="0"/>
              <a:t>Sprawdź parametry warstwy (układ współrzędnych, rozdzielczość itp.)</a:t>
            </a:r>
          </a:p>
          <a:p>
            <a:r>
              <a:rPr lang="pl-PL" dirty="0"/>
              <a:t>Wyświetl podstawowe statystyki dla warstwy (min, max, średnia, mediana)</a:t>
            </a:r>
          </a:p>
          <a:p>
            <a:r>
              <a:rPr lang="pl-PL" dirty="0"/>
              <a:t>Narysuj warstwę</a:t>
            </a:r>
          </a:p>
        </p:txBody>
      </p:sp>
    </p:spTree>
    <p:extLst>
      <p:ext uri="{BB962C8B-B14F-4D97-AF65-F5344CB8AC3E}">
        <p14:creationId xmlns:p14="http://schemas.microsoft.com/office/powerpoint/2010/main" val="110751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F6469-5873-714B-B5C1-BED35626A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-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4BBEB9B-5FEA-2144-A7F0-6257B6A0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466850"/>
            <a:ext cx="11417300" cy="39243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7C36B7D-2C8B-464F-B6DA-46995B84B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086" y="2996381"/>
            <a:ext cx="4275364" cy="38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EDF7C88-6F58-4746-B185-E2AC1780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Komplikujemy – </a:t>
            </a:r>
            <a:r>
              <a:rPr lang="pl-PL" dirty="0" err="1"/>
              <a:t>RasterStack</a:t>
            </a:r>
            <a:r>
              <a:rPr lang="pl-PL" dirty="0"/>
              <a:t> i </a:t>
            </a:r>
            <a:r>
              <a:rPr lang="pl-PL" dirty="0" err="1"/>
              <a:t>RasterBrick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FAD3C1-04B0-8D40-BA8D-D639D85E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RasterLayer</a:t>
            </a:r>
            <a:r>
              <a:rPr lang="pl-PL" dirty="0"/>
              <a:t> – jedna warstwa</a:t>
            </a:r>
          </a:p>
          <a:p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 – jedna lub więcej warstw rastrowych z jednakową geometrią</a:t>
            </a:r>
          </a:p>
          <a:p>
            <a:r>
              <a:rPr lang="pl-PL" dirty="0"/>
              <a:t>Operacje na </a:t>
            </a:r>
            <a:r>
              <a:rPr lang="pl-PL" dirty="0" err="1"/>
              <a:t>RasterLayer</a:t>
            </a:r>
            <a:r>
              <a:rPr lang="pl-PL" dirty="0"/>
              <a:t> i </a:t>
            </a:r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 są zwykle takie same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A76B21A-590E-474B-B96D-270BAC8CC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849" y="3761709"/>
            <a:ext cx="3986151" cy="30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8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C3D0A7-7FD8-3644-991C-4D3D383C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będziemy robić – dziś i jutro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8BA2B4-C082-3842-92BC-25387FAF8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Biblioteka raster – „</a:t>
            </a:r>
            <a:r>
              <a:rPr lang="pl-PL" dirty="0" err="1"/>
              <a:t>gisy</a:t>
            </a:r>
            <a:r>
              <a:rPr lang="pl-PL" dirty="0"/>
              <a:t>” w R</a:t>
            </a:r>
          </a:p>
          <a:p>
            <a:r>
              <a:rPr lang="pl-PL" dirty="0"/>
              <a:t>Biblioteka ncdf4 – obsługa formatu </a:t>
            </a:r>
            <a:r>
              <a:rPr lang="pl-PL" dirty="0" err="1"/>
              <a:t>NetCDF</a:t>
            </a:r>
            <a:endParaRPr lang="pl-PL" dirty="0"/>
          </a:p>
          <a:p>
            <a:r>
              <a:rPr lang="pl-PL" dirty="0"/>
              <a:t>Raster+ncdf4 – kilka zadań</a:t>
            </a:r>
          </a:p>
        </p:txBody>
      </p:sp>
    </p:spTree>
    <p:extLst>
      <p:ext uri="{BB962C8B-B14F-4D97-AF65-F5344CB8AC3E}">
        <p14:creationId xmlns:p14="http://schemas.microsoft.com/office/powerpoint/2010/main" val="2810402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C284CC-762F-CE46-8DD6-4D9D967F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</a:t>
            </a:r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B34843-B7C0-574E-BF66-66EF89ADB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Wczytanie obiektu </a:t>
            </a:r>
            <a:r>
              <a:rPr lang="pl-PL" dirty="0" err="1"/>
              <a:t>multi-layer</a:t>
            </a:r>
            <a:r>
              <a:rPr lang="pl-PL" dirty="0"/>
              <a:t> z pliku (np. </a:t>
            </a:r>
            <a:r>
              <a:rPr lang="pl-PL" dirty="0" err="1"/>
              <a:t>netcdf</a:t>
            </a:r>
            <a:r>
              <a:rPr lang="pl-PL" dirty="0"/>
              <a:t> – jutro!)</a:t>
            </a:r>
          </a:p>
          <a:p>
            <a:endParaRPr lang="pl-PL" dirty="0"/>
          </a:p>
          <a:p>
            <a:r>
              <a:rPr lang="pl-PL" u="sng" dirty="0"/>
              <a:t>Połączenie kilku obiektów </a:t>
            </a:r>
            <a:r>
              <a:rPr lang="pl-PL" u="sng" dirty="0" err="1"/>
              <a:t>RasterLayer</a:t>
            </a:r>
            <a:r>
              <a:rPr lang="pl-PL" u="sng" dirty="0"/>
              <a:t> w </a:t>
            </a:r>
            <a:r>
              <a:rPr lang="pl-PL" u="sng" dirty="0" err="1"/>
              <a:t>Stack</a:t>
            </a:r>
            <a:r>
              <a:rPr lang="pl-PL" u="sng" dirty="0"/>
              <a:t>/</a:t>
            </a:r>
            <a:r>
              <a:rPr lang="pl-PL" u="sng" dirty="0" err="1"/>
              <a:t>Brick</a:t>
            </a:r>
            <a:endParaRPr lang="pl-PL" u="sng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5432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81C88D-C21F-9840-848F-CED1D8AA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7EA3CD-833F-B54D-81AD-689460C1B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Utwórz trzy obiekty </a:t>
            </a:r>
            <a:r>
              <a:rPr lang="pl-PL" dirty="0" err="1"/>
              <a:t>RasterLayer</a:t>
            </a:r>
            <a:r>
              <a:rPr lang="pl-PL" dirty="0"/>
              <a:t>() o wielkości 10x10 </a:t>
            </a:r>
            <a:r>
              <a:rPr lang="pl-PL" dirty="0" err="1"/>
              <a:t>gridów</a:t>
            </a:r>
            <a:endParaRPr lang="pl-PL" dirty="0"/>
          </a:p>
          <a:p>
            <a:r>
              <a:rPr lang="pl-PL" dirty="0"/>
              <a:t>Przypisz im losowe wartości</a:t>
            </a:r>
          </a:p>
          <a:p>
            <a:r>
              <a:rPr lang="pl-PL" dirty="0"/>
              <a:t>Skorzystaj z funkcji </a:t>
            </a:r>
            <a:r>
              <a:rPr lang="pl-PL" dirty="0" err="1"/>
              <a:t>stack</a:t>
            </a:r>
            <a:r>
              <a:rPr lang="pl-PL" dirty="0"/>
              <a:t>() i połącz je w jeden obiekt o nazwie </a:t>
            </a:r>
            <a:r>
              <a:rPr lang="pl-PL" dirty="0" err="1"/>
              <a:t>rstack</a:t>
            </a:r>
            <a:endParaRPr lang="pl-PL" dirty="0"/>
          </a:p>
          <a:p>
            <a:r>
              <a:rPr lang="pl-PL" dirty="0"/>
              <a:t>Narysuj </a:t>
            </a:r>
            <a:r>
              <a:rPr lang="pl-PL" dirty="0" err="1"/>
              <a:t>rstack</a:t>
            </a:r>
            <a:r>
              <a:rPr lang="pl-PL" dirty="0"/>
              <a:t>, wyświetl jego właściwości oraz </a:t>
            </a:r>
            <a:r>
              <a:rPr lang="pl-PL" dirty="0" err="1"/>
              <a:t>summary</a:t>
            </a:r>
            <a:r>
              <a:rPr lang="pl-PL" dirty="0"/>
              <a:t>()</a:t>
            </a:r>
          </a:p>
          <a:p>
            <a:endParaRPr lang="pl-PL" dirty="0"/>
          </a:p>
          <a:p>
            <a:r>
              <a:rPr lang="pl-PL" dirty="0"/>
              <a:t>Analogicznie zbudujemy </a:t>
            </a:r>
            <a:r>
              <a:rPr lang="pl-PL" dirty="0" err="1"/>
              <a:t>RasterBrick</a:t>
            </a:r>
            <a:r>
              <a:rPr lang="pl-PL" dirty="0"/>
              <a:t>() korzystając z </a:t>
            </a:r>
            <a:r>
              <a:rPr lang="pl-PL" dirty="0" err="1"/>
              <a:t>brick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2533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3D0ACE-3FE3-2348-9946-B4CC385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-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4E62EA-38E3-8646-899B-070FB10E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7" y="1821708"/>
            <a:ext cx="4851400" cy="19558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1425E9EB-9B1F-154B-A84F-41FE0F6D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7" y="4254500"/>
            <a:ext cx="9664700" cy="26035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2E05EFF-FFC0-9549-A84C-0AB8D3D9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51" y="0"/>
            <a:ext cx="4665833" cy="45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67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6A106-95E7-A845-998C-9A796D5D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„Wyciąganie” warstw z obiektów </a:t>
            </a:r>
            <a:r>
              <a:rPr lang="pl-PL" dirty="0" err="1"/>
              <a:t>multi-layer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B43E74-1007-754D-ABAD-15A573A0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Zawsze możemy wybrać warstwy (podzbiór np. zdefiniowany wg czasu) z obiektów </a:t>
            </a:r>
            <a:r>
              <a:rPr lang="pl-PL" dirty="0" err="1"/>
              <a:t>stack</a:t>
            </a:r>
            <a:r>
              <a:rPr lang="pl-PL" dirty="0"/>
              <a:t> i </a:t>
            </a:r>
            <a:r>
              <a:rPr lang="pl-PL" dirty="0" err="1"/>
              <a:t>brick</a:t>
            </a:r>
            <a:r>
              <a:rPr lang="pl-PL" dirty="0"/>
              <a:t>, korzystając z:</a:t>
            </a:r>
          </a:p>
          <a:p>
            <a:pPr lvl="1"/>
            <a:r>
              <a:rPr lang="pl-PL" dirty="0" err="1"/>
              <a:t>subset</a:t>
            </a:r>
            <a:r>
              <a:rPr lang="pl-PL" dirty="0"/>
              <a:t>()</a:t>
            </a:r>
          </a:p>
          <a:p>
            <a:pPr lvl="1"/>
            <a:r>
              <a:rPr lang="pl-PL" dirty="0"/>
              <a:t>r=</a:t>
            </a:r>
            <a:r>
              <a:rPr lang="pl-PL" dirty="0" err="1"/>
              <a:t>rstack</a:t>
            </a:r>
            <a:r>
              <a:rPr lang="pl-PL" dirty="0"/>
              <a:t>[[1:2]]</a:t>
            </a:r>
          </a:p>
        </p:txBody>
      </p:sp>
    </p:spTree>
    <p:extLst>
      <p:ext uri="{BB962C8B-B14F-4D97-AF65-F5344CB8AC3E}">
        <p14:creationId xmlns:p14="http://schemas.microsoft.com/office/powerpoint/2010/main" val="414415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7E2A99-E281-2248-9441-8483F516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888A48-8FCE-8F49-A914-B907EB1B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Obiekty Raster* tworzone za pomocą:</a:t>
            </a:r>
          </a:p>
          <a:p>
            <a:pPr lvl="1"/>
            <a:r>
              <a:rPr lang="pl-PL" dirty="0"/>
              <a:t>Raster() - </a:t>
            </a:r>
            <a:r>
              <a:rPr lang="pl-PL" dirty="0" err="1"/>
              <a:t>RasterLayer</a:t>
            </a:r>
            <a:endParaRPr lang="pl-PL" dirty="0"/>
          </a:p>
          <a:p>
            <a:pPr lvl="1"/>
            <a:r>
              <a:rPr lang="pl-PL" dirty="0" err="1"/>
              <a:t>Stack</a:t>
            </a:r>
            <a:r>
              <a:rPr lang="pl-PL" dirty="0"/>
              <a:t>() lub </a:t>
            </a:r>
            <a:r>
              <a:rPr lang="pl-PL" dirty="0" err="1"/>
              <a:t>brick</a:t>
            </a:r>
            <a:r>
              <a:rPr lang="pl-PL" dirty="0"/>
              <a:t>() – </a:t>
            </a:r>
            <a:r>
              <a:rPr lang="pl-PL" dirty="0" err="1"/>
              <a:t>RasterStack</a:t>
            </a:r>
            <a:r>
              <a:rPr lang="pl-PL" dirty="0"/>
              <a:t> lub </a:t>
            </a:r>
            <a:r>
              <a:rPr lang="pl-PL" dirty="0" err="1"/>
              <a:t>RasterBrick</a:t>
            </a:r>
            <a:endParaRPr lang="pl-PL" dirty="0"/>
          </a:p>
          <a:p>
            <a:r>
              <a:rPr lang="pl-PL" dirty="0"/>
              <a:t>Funkcje pozwalają utworzyć obiekt rastrowy „od zera”, lub wczytać obiekt (geometria i dane) z pliku.</a:t>
            </a:r>
          </a:p>
          <a:p>
            <a:r>
              <a:rPr lang="pl-PL" dirty="0"/>
              <a:t>Obsługiwane formaty zewnętrzne mogą zależeć od dodatkowych bibliotek (np. </a:t>
            </a:r>
            <a:r>
              <a:rPr lang="pl-PL" dirty="0" err="1"/>
              <a:t>rgdal</a:t>
            </a:r>
            <a:r>
              <a:rPr lang="pl-PL" dirty="0"/>
              <a:t>, </a:t>
            </a:r>
            <a:r>
              <a:rPr lang="pl-PL" dirty="0" err="1"/>
              <a:t>netcdf</a:t>
            </a:r>
            <a:r>
              <a:rPr lang="pl-PL" dirty="0"/>
              <a:t> itp.)</a:t>
            </a:r>
          </a:p>
          <a:p>
            <a:r>
              <a:rPr lang="pl-PL" dirty="0"/>
              <a:t>Z obiektami typu Raster* pracuje się (mniej więcej) tak, jak z prostszymi obiektami typu wektor czy </a:t>
            </a:r>
            <a:r>
              <a:rPr lang="pl-PL" dirty="0" err="1"/>
              <a:t>data.frame</a:t>
            </a:r>
            <a:r>
              <a:rPr lang="pl-PL" dirty="0"/>
              <a:t> – większość funkcji działa podobnie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794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38E630-3039-3541-BC37-F9BFC8BF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Algebra rastrowa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556405-8267-BA4C-8576-C0953A420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Możliwe podstawowe operacje:</a:t>
            </a:r>
          </a:p>
          <a:p>
            <a:pPr lvl="1"/>
            <a:r>
              <a:rPr lang="pl-PL" dirty="0"/>
              <a:t>Algebraiczne: dodawanie, odejmowanie itp.</a:t>
            </a:r>
          </a:p>
          <a:p>
            <a:pPr lvl="1"/>
            <a:r>
              <a:rPr lang="pl-PL" dirty="0"/>
              <a:t>Logiczne: mniejszy, większy itp.</a:t>
            </a:r>
          </a:p>
          <a:p>
            <a:r>
              <a:rPr lang="pl-PL" dirty="0"/>
              <a:t>Możliwe stosowanie funkcji R, np. </a:t>
            </a:r>
            <a:r>
              <a:rPr lang="pl-PL" dirty="0" err="1"/>
              <a:t>round</a:t>
            </a:r>
            <a:r>
              <a:rPr lang="pl-PL" dirty="0"/>
              <a:t>, log, cos itd.</a:t>
            </a:r>
          </a:p>
          <a:p>
            <a:endParaRPr lang="pl-PL" dirty="0"/>
          </a:p>
          <a:p>
            <a:r>
              <a:rPr lang="pl-PL" dirty="0"/>
              <a:t>W przypadku funkcji czy operacji algebraicznych można łączyć obiekty Raster* z liczbami (pierwszym argumentem jest Raster)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741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22579D-BBEE-0A4B-BC40-7B591F8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Operacje arytmetyczne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6B4AB6-58A1-7F4D-A383-4A606017E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Utwórz nowy obiekt </a:t>
            </a:r>
            <a:r>
              <a:rPr lang="pl-PL" dirty="0" err="1"/>
              <a:t>RasterLayer</a:t>
            </a:r>
            <a:r>
              <a:rPr lang="pl-PL" dirty="0"/>
              <a:t>, 10 x 10 </a:t>
            </a:r>
            <a:r>
              <a:rPr lang="pl-PL" dirty="0" err="1"/>
              <a:t>gridów</a:t>
            </a:r>
            <a:r>
              <a:rPr lang="pl-PL" dirty="0"/>
              <a:t>, nazwij go </a:t>
            </a:r>
            <a:r>
              <a:rPr lang="pl-PL" b="1" dirty="0"/>
              <a:t>r</a:t>
            </a:r>
          </a:p>
          <a:p>
            <a:r>
              <a:rPr lang="pl-PL" dirty="0"/>
              <a:t>Przypisz mu wartości od 1 do liczby komórek – skorzystaj z </a:t>
            </a:r>
            <a:r>
              <a:rPr lang="pl-PL" dirty="0" err="1"/>
              <a:t>ncell</a:t>
            </a:r>
            <a:r>
              <a:rPr lang="pl-PL" dirty="0"/>
              <a:t>()</a:t>
            </a:r>
          </a:p>
          <a:p>
            <a:r>
              <a:rPr lang="pl-PL" dirty="0"/>
              <a:t>Wykonaj operacje:</a:t>
            </a:r>
          </a:p>
          <a:p>
            <a:pPr lvl="1"/>
            <a:r>
              <a:rPr lang="pl-PL" dirty="0"/>
              <a:t>s = r + 10</a:t>
            </a:r>
          </a:p>
          <a:p>
            <a:pPr lvl="1"/>
            <a:r>
              <a:rPr lang="pl-PL" dirty="0"/>
              <a:t>s = </a:t>
            </a:r>
            <a:r>
              <a:rPr lang="pl-PL" dirty="0" err="1"/>
              <a:t>sqrt</a:t>
            </a:r>
            <a:r>
              <a:rPr lang="pl-PL" dirty="0"/>
              <a:t>(s)</a:t>
            </a:r>
          </a:p>
          <a:p>
            <a:pPr lvl="1"/>
            <a:r>
              <a:rPr lang="pl-PL" dirty="0"/>
              <a:t>s = s * r + 5</a:t>
            </a:r>
          </a:p>
          <a:p>
            <a:pPr lvl="1"/>
            <a:r>
              <a:rPr lang="pl-PL" dirty="0"/>
              <a:t>r[] = </a:t>
            </a:r>
            <a:r>
              <a:rPr lang="pl-PL" dirty="0" err="1"/>
              <a:t>runif</a:t>
            </a:r>
            <a:r>
              <a:rPr lang="pl-PL" dirty="0"/>
              <a:t>(</a:t>
            </a:r>
            <a:r>
              <a:rPr lang="pl-PL" dirty="0" err="1"/>
              <a:t>ncell</a:t>
            </a:r>
            <a:r>
              <a:rPr lang="pl-PL" dirty="0"/>
              <a:t>(r))</a:t>
            </a:r>
          </a:p>
          <a:p>
            <a:pPr lvl="1"/>
            <a:r>
              <a:rPr lang="pl-PL" dirty="0"/>
              <a:t>r = </a:t>
            </a:r>
            <a:r>
              <a:rPr lang="pl-PL" dirty="0" err="1"/>
              <a:t>round</a:t>
            </a:r>
            <a:r>
              <a:rPr lang="pl-PL" dirty="0"/>
              <a:t>(r)</a:t>
            </a:r>
          </a:p>
          <a:p>
            <a:pPr lvl="1"/>
            <a:r>
              <a:rPr lang="pl-PL" dirty="0"/>
              <a:t>r = r == 1</a:t>
            </a:r>
          </a:p>
          <a:p>
            <a:r>
              <a:rPr lang="pl-PL" dirty="0"/>
              <a:t>Za każdym razem sprawdzaj efekt – wyświetl wynik, podsumowanie itp.</a:t>
            </a:r>
          </a:p>
        </p:txBody>
      </p:sp>
    </p:spTree>
    <p:extLst>
      <p:ext uri="{BB962C8B-B14F-4D97-AF65-F5344CB8AC3E}">
        <p14:creationId xmlns:p14="http://schemas.microsoft.com/office/powerpoint/2010/main" val="3223457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36BDE3D8-A397-9D4F-8593-2495F075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430"/>
            <a:ext cx="4024104" cy="36457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0247478-5261-644B-B704-B869B072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66" y="2054430"/>
            <a:ext cx="4035615" cy="364572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83F8FCEA-6788-5A44-9C75-67A8DF4B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184" y="2041899"/>
            <a:ext cx="4049486" cy="3658256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260DEDB5-2F23-D746-AE83-DD11C35F8378}"/>
              </a:ext>
            </a:extLst>
          </p:cNvPr>
          <p:cNvSpPr txBox="1"/>
          <p:nvPr/>
        </p:nvSpPr>
        <p:spPr>
          <a:xfrm>
            <a:off x="1021278" y="157941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r=</a:t>
            </a:r>
            <a:r>
              <a:rPr lang="pl-PL" dirty="0" err="1"/>
              <a:t>runif</a:t>
            </a:r>
            <a:r>
              <a:rPr lang="pl-PL" dirty="0"/>
              <a:t>(</a:t>
            </a:r>
            <a:r>
              <a:rPr lang="pl-PL" dirty="0" err="1"/>
              <a:t>ncell</a:t>
            </a:r>
            <a:r>
              <a:rPr lang="pl-PL" dirty="0"/>
              <a:t>(r))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F63B3BF-B8E5-1745-841D-B7B66C214157}"/>
              </a:ext>
            </a:extLst>
          </p:cNvPr>
          <p:cNvSpPr txBox="1"/>
          <p:nvPr/>
        </p:nvSpPr>
        <p:spPr>
          <a:xfrm>
            <a:off x="5033158" y="1579418"/>
            <a:ext cx="116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r=</a:t>
            </a:r>
            <a:r>
              <a:rPr lang="pl-PL" dirty="0" err="1"/>
              <a:t>round</a:t>
            </a:r>
            <a:r>
              <a:rPr lang="pl-PL" dirty="0"/>
              <a:t>(r)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751A4A0-145B-044F-A6AD-BE65B14E8D55}"/>
              </a:ext>
            </a:extLst>
          </p:cNvPr>
          <p:cNvSpPr txBox="1"/>
          <p:nvPr/>
        </p:nvSpPr>
        <p:spPr>
          <a:xfrm>
            <a:off x="9318171" y="157941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r=r==1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6A5BF30-6BAA-214F-9242-137A48A531B1}"/>
              </a:ext>
            </a:extLst>
          </p:cNvPr>
          <p:cNvSpPr txBox="1"/>
          <p:nvPr/>
        </p:nvSpPr>
        <p:spPr>
          <a:xfrm>
            <a:off x="7006442" y="5997039"/>
            <a:ext cx="43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Jaka jest różnica między 2 a 3 rastrem?</a:t>
            </a:r>
          </a:p>
        </p:txBody>
      </p:sp>
    </p:spTree>
    <p:extLst>
      <p:ext uri="{BB962C8B-B14F-4D97-AF65-F5344CB8AC3E}">
        <p14:creationId xmlns:p14="http://schemas.microsoft.com/office/powerpoint/2010/main" val="17491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AA6C54-2CAE-5D40-96A3-01BAA1AA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Zastępowanie wartości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BE8C4D-D9C9-3545-9819-6B9D4D0BA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Działa podobnie, jak w innych obiektach R, np.:</a:t>
            </a:r>
          </a:p>
          <a:p>
            <a:pPr lvl="1"/>
            <a:r>
              <a:rPr lang="pl-PL" dirty="0"/>
              <a:t>s[s&gt;50] = NA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A908712-7244-F942-89FD-DAA4BCBC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63" y="2790701"/>
            <a:ext cx="4529236" cy="406729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6EEE0FD-7DBD-DD49-9D9C-99AE4EC6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696" y="2790700"/>
            <a:ext cx="4531016" cy="4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0CCE96-4CDD-3143-8721-FA7DD316F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Zastępowanie wartości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BA273D-FFC7-8546-98EA-D9F46F714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s[r] = -100 		</a:t>
            </a:r>
            <a:r>
              <a:rPr lang="pl-PL" i="1" dirty="0"/>
              <a:t>#r ma wartości </a:t>
            </a:r>
            <a:r>
              <a:rPr lang="pl-PL" i="1" dirty="0" err="1"/>
              <a:t>true</a:t>
            </a:r>
            <a:r>
              <a:rPr lang="pl-PL" i="1" dirty="0"/>
              <a:t>/</a:t>
            </a:r>
            <a:r>
              <a:rPr lang="pl-PL" i="1" dirty="0" err="1"/>
              <a:t>false</a:t>
            </a:r>
            <a:endParaRPr lang="pl-PL" i="1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FF47364-0698-7E4A-A62A-9D6D05A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3644"/>
            <a:ext cx="4049486" cy="365825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5073B54-7437-744D-8B6B-E889C788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45" y="2653644"/>
            <a:ext cx="4272521" cy="38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2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DB54DC-B7CB-6144-9C57-E98AABDE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Raster? </a:t>
            </a:r>
            <a:r>
              <a:rPr lang="pl-PL" dirty="0" err="1"/>
              <a:t>Grid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A39B7C-9EA5-2449-AA63-FFB2AB93D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Raster – przestrzenna (geograficzna) struktura danych, dzieląca obszar na regularne komórki (</a:t>
            </a:r>
            <a:r>
              <a:rPr lang="pl-PL" dirty="0" err="1"/>
              <a:t>cells</a:t>
            </a:r>
            <a:r>
              <a:rPr lang="pl-PL" dirty="0"/>
              <a:t> lub </a:t>
            </a:r>
            <a:r>
              <a:rPr lang="pl-PL" dirty="0" err="1"/>
              <a:t>pixels</a:t>
            </a:r>
            <a:r>
              <a:rPr lang="pl-PL" dirty="0"/>
              <a:t>). </a:t>
            </a:r>
          </a:p>
          <a:p>
            <a:r>
              <a:rPr lang="pl-PL" u="sng" dirty="0"/>
              <a:t>Każda komórka może przechowywać jedną lub więcej wartości.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 zmiana względem „tradycyjnego” GIS</a:t>
            </a:r>
            <a:endParaRPr lang="pl-PL" dirty="0"/>
          </a:p>
          <a:p>
            <a:r>
              <a:rPr lang="pl-PL" dirty="0"/>
              <a:t>Raster == </a:t>
            </a:r>
            <a:r>
              <a:rPr lang="pl-PL" dirty="0" err="1"/>
              <a:t>grid</a:t>
            </a:r>
            <a:r>
              <a:rPr lang="pl-PL" dirty="0"/>
              <a:t> != wektor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34D1EAF-F139-8B4E-90BC-247B7156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3" y="3669782"/>
            <a:ext cx="6953827" cy="318821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D2E468E-5680-4D4D-924E-1E75334A5261}"/>
              </a:ext>
            </a:extLst>
          </p:cNvPr>
          <p:cNvSpPr txBox="1"/>
          <p:nvPr/>
        </p:nvSpPr>
        <p:spPr>
          <a:xfrm>
            <a:off x="2592610" y="6508823"/>
            <a:ext cx="2501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/>
              <a:t>http://</a:t>
            </a:r>
            <a:r>
              <a:rPr lang="pl-PL" sz="1400" dirty="0" err="1"/>
              <a:t>planet.botany.uwc.ac.za</a:t>
            </a:r>
            <a:r>
              <a:rPr lang="pl-PL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37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CB12E9-A320-5945-B29F-7E0751FC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Operacje na kilku warstwach rastrowych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14F278-451A-3545-AD65-AF0694D04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Rastry muszą mieć tą samą rozdzielczość</a:t>
            </a:r>
          </a:p>
          <a:p>
            <a:endParaRPr lang="pl-PL" dirty="0"/>
          </a:p>
          <a:p>
            <a:r>
              <a:rPr lang="pl-PL" dirty="0"/>
              <a:t>Nie muszą mieć tego samego zakresu przestrzennego (</a:t>
            </a:r>
            <a:r>
              <a:rPr lang="pl-PL" dirty="0" err="1"/>
              <a:t>extent</a:t>
            </a:r>
            <a:r>
              <a:rPr lang="pl-PL" dirty="0"/>
              <a:t>) – jeśli jest różny, zwracana jest intersekcja</a:t>
            </a:r>
          </a:p>
          <a:p>
            <a:endParaRPr lang="pl-PL" dirty="0"/>
          </a:p>
          <a:p>
            <a:r>
              <a:rPr lang="pl-PL" dirty="0"/>
              <a:t>Operacje na obiektach typu </a:t>
            </a:r>
            <a:r>
              <a:rPr lang="pl-PL" dirty="0" err="1"/>
              <a:t>multi-layer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Jeśli w rachunkach obiekty z różną liczbą warstw – „krótszy” jest używany wielokrotnie, np.: (a1, a2, a3, a4) * (b1, b2) = (a1b1, a2b2, a3b1, a4b2)</a:t>
            </a:r>
          </a:p>
          <a:p>
            <a:pPr marL="457200" lvl="1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907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EDF868-5DCC-2F49-8470-3E7872B6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– arytmetyka na </a:t>
            </a:r>
            <a:r>
              <a:rPr lang="pl-PL" dirty="0" err="1"/>
              <a:t>RasterStack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D10CA6-356E-5041-9D64-178BC61D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Utwórz rastry (5x5) a1, a2, a3 i a4, przypisz im wartości odpowiednio 1, 2, 3, 4</a:t>
            </a:r>
          </a:p>
          <a:p>
            <a:r>
              <a:rPr lang="pl-PL" dirty="0"/>
              <a:t>Zbuduj obiekt </a:t>
            </a:r>
            <a:r>
              <a:rPr lang="pl-PL" dirty="0" err="1"/>
              <a:t>RasterStack</a:t>
            </a:r>
            <a:r>
              <a:rPr lang="pl-PL" dirty="0"/>
              <a:t> </a:t>
            </a:r>
            <a:r>
              <a:rPr lang="pl-PL" b="1" dirty="0"/>
              <a:t>a</a:t>
            </a:r>
            <a:r>
              <a:rPr lang="pl-PL" dirty="0"/>
              <a:t> z rastrów a1 .. a4</a:t>
            </a:r>
          </a:p>
          <a:p>
            <a:r>
              <a:rPr lang="pl-PL" dirty="0"/>
              <a:t>Utwórz rastry (5x5) b1 i b2, przypisz im wartości odpowiednio 0.5 i 1.0</a:t>
            </a:r>
          </a:p>
          <a:p>
            <a:r>
              <a:rPr lang="pl-PL" dirty="0"/>
              <a:t>Zbuduj obiekt </a:t>
            </a:r>
            <a:r>
              <a:rPr lang="pl-PL" dirty="0" err="1"/>
              <a:t>RasterStack</a:t>
            </a:r>
            <a:r>
              <a:rPr lang="pl-PL" dirty="0"/>
              <a:t> </a:t>
            </a:r>
            <a:r>
              <a:rPr lang="pl-PL" b="1" dirty="0"/>
              <a:t>b</a:t>
            </a:r>
            <a:r>
              <a:rPr lang="pl-PL" dirty="0"/>
              <a:t> z rastrów b1 i b2</a:t>
            </a:r>
          </a:p>
          <a:p>
            <a:r>
              <a:rPr lang="pl-PL" dirty="0"/>
              <a:t>Wykonaj działanie i przeanalizuj wynik:</a:t>
            </a:r>
          </a:p>
          <a:p>
            <a:pPr marL="0" indent="0" algn="ctr">
              <a:buNone/>
            </a:pPr>
            <a:r>
              <a:rPr lang="pl-PL" b="1" dirty="0"/>
              <a:t>c = a * b</a:t>
            </a:r>
          </a:p>
        </p:txBody>
      </p:sp>
    </p:spTree>
    <p:extLst>
      <p:ext uri="{BB962C8B-B14F-4D97-AF65-F5344CB8AC3E}">
        <p14:creationId xmlns:p14="http://schemas.microsoft.com/office/powerpoint/2010/main" val="315817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C6A358-5859-4A42-8B11-DF5A900E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-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C8C309-5985-314B-A654-B80C36E0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4" y="1274701"/>
            <a:ext cx="7017327" cy="184715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F725B89-CF99-A74B-8F67-E6714B1A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6589"/>
            <a:ext cx="6988051" cy="192009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70F4407-817C-A64F-BA67-1F5D7334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384" y="4747755"/>
            <a:ext cx="7111587" cy="212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9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3F29D4-5B10-C14C-87D3-1E06AED6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podsumowujące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3C4A5C-7FFB-7C4D-B842-91271239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Min(), max(), </a:t>
            </a:r>
            <a:r>
              <a:rPr lang="pl-PL" dirty="0" err="1"/>
              <a:t>mean</a:t>
            </a:r>
            <a:r>
              <a:rPr lang="pl-PL" dirty="0"/>
              <a:t>(), sum(), </a:t>
            </a:r>
            <a:r>
              <a:rPr lang="pl-PL" dirty="0" err="1"/>
              <a:t>range</a:t>
            </a:r>
            <a:r>
              <a:rPr lang="pl-PL" dirty="0"/>
              <a:t>() itp. – zawsze </a:t>
            </a:r>
            <a:r>
              <a:rPr lang="pl-PL" u="sng" dirty="0"/>
              <a:t>zwracają obiekt typu </a:t>
            </a:r>
            <a:r>
              <a:rPr lang="pl-PL" u="sng" dirty="0" err="1"/>
              <a:t>RasterLaye</a:t>
            </a:r>
            <a:r>
              <a:rPr lang="pl-PL" dirty="0" err="1"/>
              <a:t>r</a:t>
            </a:r>
            <a:endParaRPr lang="pl-PL" dirty="0"/>
          </a:p>
          <a:p>
            <a:endParaRPr lang="pl-PL" u="sng" dirty="0"/>
          </a:p>
          <a:p>
            <a:r>
              <a:rPr lang="pl-PL" u="sng" dirty="0"/>
              <a:t>Wartość</a:t>
            </a:r>
            <a:r>
              <a:rPr lang="pl-PL" dirty="0"/>
              <a:t> zwracana przez funkcję – obliczona </a:t>
            </a:r>
            <a:r>
              <a:rPr lang="pl-PL" u="sng" dirty="0"/>
              <a:t>na podstawie wszystkich komórek</a:t>
            </a:r>
            <a:r>
              <a:rPr lang="pl-PL" dirty="0"/>
              <a:t>, tworzących obiekt (nie indywidualnych warstw, w przypadku </a:t>
            </a:r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 err="1"/>
              <a:t>cellStats</a:t>
            </a:r>
            <a:r>
              <a:rPr lang="pl-PL" dirty="0"/>
              <a:t>(Raster*,statystyka) – podsumowuje indywidualne warstwy</a:t>
            </a:r>
          </a:p>
        </p:txBody>
      </p:sp>
    </p:spTree>
    <p:extLst>
      <p:ext uri="{BB962C8B-B14F-4D97-AF65-F5344CB8AC3E}">
        <p14:creationId xmlns:p14="http://schemas.microsoft.com/office/powerpoint/2010/main" val="1592700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FBAB3E-A026-3C48-B3F4-8405157D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3D0E37A-F8FE-6647-9770-92F5B89C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Korzystając z obiektów rastrowych a i b z poprzedniego zadania, sprawdź działanie funkcji:</a:t>
            </a:r>
          </a:p>
          <a:p>
            <a:r>
              <a:rPr lang="pl-PL" dirty="0"/>
              <a:t>Min()</a:t>
            </a:r>
          </a:p>
          <a:p>
            <a:r>
              <a:rPr lang="pl-PL" dirty="0"/>
              <a:t>Max()</a:t>
            </a:r>
          </a:p>
          <a:p>
            <a:r>
              <a:rPr lang="pl-PL" dirty="0" err="1"/>
              <a:t>cellStats</a:t>
            </a:r>
            <a:r>
              <a:rPr lang="pl-PL" dirty="0"/>
              <a:t>()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FCC3B10-E278-A849-A6A9-771F8FCB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522" y="2348180"/>
            <a:ext cx="6536379" cy="174880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0B61A64-BCB3-4E4A-8425-1C2BC7D2C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23" y="3550886"/>
            <a:ext cx="3579177" cy="314863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0CAC1EB-31B2-4641-9805-7CFF47E5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66" y="4619541"/>
            <a:ext cx="4968834" cy="19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46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DE5732-CCCA-9249-95CF-9D44DFEE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6E41A8-2F12-9446-8583-E9E46AC62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Podstawowe operacje (dodawanie, odejmowanie, operacje logiczne) – bardzo podobne do realizowanych na „zwykłych” obiektach R</a:t>
            </a:r>
          </a:p>
          <a:p>
            <a:endParaRPr lang="pl-PL" dirty="0"/>
          </a:p>
          <a:p>
            <a:r>
              <a:rPr lang="pl-PL" dirty="0"/>
              <a:t>Nieco inne działanie funkcji podsumowujących:</a:t>
            </a:r>
          </a:p>
          <a:p>
            <a:pPr lvl="1"/>
            <a:r>
              <a:rPr lang="pl-PL" dirty="0"/>
              <a:t>Zwracają raster</a:t>
            </a:r>
          </a:p>
          <a:p>
            <a:pPr lvl="1"/>
            <a:r>
              <a:rPr lang="pl-PL" dirty="0"/>
              <a:t>Pracują na wszystkich </a:t>
            </a:r>
            <a:r>
              <a:rPr lang="pl-PL" dirty="0" err="1"/>
              <a:t>gridach</a:t>
            </a:r>
            <a:r>
              <a:rPr lang="pl-PL" dirty="0"/>
              <a:t> obiektu, bez rozbicia na warstwy</a:t>
            </a:r>
          </a:p>
          <a:p>
            <a:endParaRPr lang="pl-PL" dirty="0"/>
          </a:p>
          <a:p>
            <a:r>
              <a:rPr lang="pl-PL" dirty="0"/>
              <a:t>Statystyki dla indywidualnych warstw obiektów </a:t>
            </a:r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: </a:t>
            </a:r>
            <a:r>
              <a:rPr lang="pl-PL" dirty="0" err="1"/>
              <a:t>cellStats</a:t>
            </a:r>
            <a:r>
              <a:rPr lang="pl-PL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05838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C0A66C-2837-0343-8350-881CA8F78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High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…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4CB8D8A-E77C-B345-A4C2-9972F3B5F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3C72053-391A-2F48-A81E-645E0DEC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955" y="3848737"/>
            <a:ext cx="4302661" cy="3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8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81EEB6-6DED-6641-9A08-1C2C7536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„high </a:t>
            </a:r>
            <a:r>
              <a:rPr lang="pl-PL" dirty="0" err="1"/>
              <a:t>level</a:t>
            </a:r>
            <a:r>
              <a:rPr lang="pl-PL" dirty="0"/>
              <a:t>”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38C983-D113-6A4F-B4C8-77D589956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Funkcje zwykle kojarzone z GIS, wspierające prace z danymi rastrowymi</a:t>
            </a:r>
          </a:p>
          <a:p>
            <a:r>
              <a:rPr lang="pl-PL" dirty="0"/>
              <a:t>Wspólna cecha funkcji – pierwszy argument to obiekt Raster*</a:t>
            </a:r>
          </a:p>
          <a:p>
            <a:r>
              <a:rPr lang="pl-PL" dirty="0"/>
              <a:t>Grupy funkcji:</a:t>
            </a:r>
          </a:p>
          <a:p>
            <a:pPr lvl="1"/>
            <a:r>
              <a:rPr lang="pl-PL" dirty="0"/>
              <a:t>Modyfikacja geometrii: </a:t>
            </a:r>
            <a:r>
              <a:rPr lang="pl-PL" b="1" dirty="0" err="1"/>
              <a:t>crop</a:t>
            </a:r>
            <a:r>
              <a:rPr lang="pl-PL" b="1" dirty="0"/>
              <a:t>()</a:t>
            </a:r>
            <a:r>
              <a:rPr lang="pl-PL" dirty="0"/>
              <a:t>, </a:t>
            </a:r>
            <a:r>
              <a:rPr lang="pl-PL" dirty="0" err="1"/>
              <a:t>trim</a:t>
            </a:r>
            <a:r>
              <a:rPr lang="pl-PL" dirty="0"/>
              <a:t>(), </a:t>
            </a:r>
            <a:r>
              <a:rPr lang="pl-PL" dirty="0" err="1"/>
              <a:t>merge</a:t>
            </a:r>
            <a:r>
              <a:rPr lang="pl-PL" dirty="0"/>
              <a:t>(), (</a:t>
            </a:r>
            <a:r>
              <a:rPr lang="pl-PL" dirty="0" err="1"/>
              <a:t>dis</a:t>
            </a:r>
            <a:r>
              <a:rPr lang="pl-PL" dirty="0"/>
              <a:t>)</a:t>
            </a:r>
            <a:r>
              <a:rPr lang="pl-PL" dirty="0" err="1"/>
              <a:t>aggregate</a:t>
            </a:r>
            <a:r>
              <a:rPr lang="pl-PL" dirty="0"/>
              <a:t>(), </a:t>
            </a:r>
            <a:r>
              <a:rPr lang="pl-PL" dirty="0" err="1"/>
              <a:t>resample</a:t>
            </a:r>
            <a:r>
              <a:rPr lang="pl-PL" dirty="0"/>
              <a:t>(), </a:t>
            </a:r>
            <a:r>
              <a:rPr lang="pl-PL" dirty="0" err="1"/>
              <a:t>projectRaster</a:t>
            </a:r>
            <a:r>
              <a:rPr lang="pl-PL" dirty="0"/>
              <a:t>(), </a:t>
            </a:r>
            <a:r>
              <a:rPr lang="pl-PL" dirty="0" err="1"/>
              <a:t>flip</a:t>
            </a:r>
            <a:r>
              <a:rPr lang="pl-PL" dirty="0"/>
              <a:t>(), </a:t>
            </a:r>
            <a:r>
              <a:rPr lang="pl-PL" dirty="0" err="1"/>
              <a:t>rotate</a:t>
            </a:r>
            <a:r>
              <a:rPr lang="pl-PL" dirty="0"/>
              <a:t>()</a:t>
            </a:r>
          </a:p>
          <a:p>
            <a:pPr lvl="1"/>
            <a:r>
              <a:rPr lang="pl-PL" dirty="0"/>
              <a:t>Algebra rastrowa: </a:t>
            </a:r>
            <a:r>
              <a:rPr lang="pl-PL" dirty="0" err="1"/>
              <a:t>overlay</a:t>
            </a:r>
            <a:r>
              <a:rPr lang="pl-PL" dirty="0"/>
              <a:t>()</a:t>
            </a:r>
          </a:p>
          <a:p>
            <a:pPr lvl="1"/>
            <a:r>
              <a:rPr lang="pl-PL" dirty="0"/>
              <a:t>Różne obliczenia na </a:t>
            </a:r>
            <a:r>
              <a:rPr lang="pl-PL" dirty="0" err="1"/>
              <a:t>RasterLayer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/</a:t>
            </a:r>
            <a:r>
              <a:rPr lang="pl-PL" dirty="0" err="1"/>
              <a:t>Stack</a:t>
            </a:r>
            <a:r>
              <a:rPr lang="pl-PL" dirty="0"/>
              <a:t>: </a:t>
            </a:r>
            <a:r>
              <a:rPr lang="pl-PL" b="1" dirty="0" err="1"/>
              <a:t>calc</a:t>
            </a:r>
            <a:r>
              <a:rPr lang="pl-PL" b="1" dirty="0"/>
              <a:t>()</a:t>
            </a:r>
          </a:p>
          <a:p>
            <a:pPr lvl="1"/>
            <a:r>
              <a:rPr lang="pl-PL" dirty="0"/>
              <a:t>Reklasyfikacja: </a:t>
            </a:r>
            <a:r>
              <a:rPr lang="pl-PL" dirty="0" err="1"/>
              <a:t>cut</a:t>
            </a:r>
            <a:r>
              <a:rPr lang="pl-PL" dirty="0"/>
              <a:t>() </a:t>
            </a:r>
            <a:r>
              <a:rPr lang="pl-PL" b="1" dirty="0" err="1"/>
              <a:t>reclassify</a:t>
            </a:r>
            <a:r>
              <a:rPr lang="pl-PL" b="1" dirty="0"/>
              <a:t>()</a:t>
            </a:r>
          </a:p>
          <a:p>
            <a:pPr lvl="1"/>
            <a:r>
              <a:rPr lang="pl-PL" dirty="0"/>
              <a:t>Analiza sąsiedztwa (</a:t>
            </a:r>
            <a:r>
              <a:rPr lang="pl-PL" dirty="0" err="1"/>
              <a:t>focal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):</a:t>
            </a:r>
            <a:r>
              <a:rPr lang="pl-PL" b="1" dirty="0"/>
              <a:t> </a:t>
            </a:r>
            <a:r>
              <a:rPr lang="pl-PL" b="1" dirty="0" err="1"/>
              <a:t>focal</a:t>
            </a:r>
            <a:r>
              <a:rPr lang="pl-PL" b="1" dirty="0"/>
              <a:t>()</a:t>
            </a:r>
            <a:r>
              <a:rPr lang="pl-PL" dirty="0"/>
              <a:t>, tylko dla </a:t>
            </a:r>
            <a:r>
              <a:rPr lang="pl-PL" dirty="0" err="1"/>
              <a:t>RasterLayer</a:t>
            </a:r>
            <a:r>
              <a:rPr lang="pl-PL" dirty="0"/>
              <a:t>()</a:t>
            </a:r>
          </a:p>
          <a:p>
            <a:pPr lvl="1"/>
            <a:r>
              <a:rPr lang="pl-PL" dirty="0"/>
              <a:t>Analiza odległości: </a:t>
            </a:r>
            <a:r>
              <a:rPr lang="pl-PL" dirty="0" err="1"/>
              <a:t>distance</a:t>
            </a:r>
            <a:r>
              <a:rPr lang="pl-PL" dirty="0"/>
              <a:t>(), </a:t>
            </a:r>
            <a:r>
              <a:rPr lang="pl-PL" dirty="0" err="1"/>
              <a:t>pointDistance</a:t>
            </a:r>
            <a:r>
              <a:rPr lang="pl-PL" dirty="0"/>
              <a:t>() itp.</a:t>
            </a:r>
          </a:p>
          <a:p>
            <a:pPr lvl="1"/>
            <a:r>
              <a:rPr lang="pl-PL" dirty="0"/>
              <a:t>Konfiguracja przestrzenna: </a:t>
            </a:r>
            <a:r>
              <a:rPr lang="pl-PL" dirty="0" err="1"/>
              <a:t>clump</a:t>
            </a:r>
            <a:r>
              <a:rPr lang="pl-PL" dirty="0"/>
              <a:t>(), </a:t>
            </a:r>
            <a:r>
              <a:rPr lang="pl-PL" dirty="0" err="1"/>
              <a:t>area</a:t>
            </a:r>
            <a:r>
              <a:rPr lang="pl-PL" dirty="0"/>
              <a:t>()</a:t>
            </a:r>
          </a:p>
          <a:p>
            <a:pPr lvl="1"/>
            <a:r>
              <a:rPr lang="pl-PL" dirty="0"/>
              <a:t>Konwersja wektor – raster </a:t>
            </a:r>
            <a:r>
              <a:rPr lang="pl-PL" dirty="0" err="1"/>
              <a:t>rasterToPoints</a:t>
            </a:r>
            <a:r>
              <a:rPr lang="pl-PL" dirty="0"/>
              <a:t>/</a:t>
            </a:r>
            <a:r>
              <a:rPr lang="pl-PL" dirty="0" err="1"/>
              <a:t>Polygons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821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23A9AD-DABB-1F46-8C20-8B631FB0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- ćwiczenia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5F1795-67DA-164A-A0BD-F25E5220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Przegląd głównych funkcjonalności</a:t>
            </a:r>
          </a:p>
          <a:p>
            <a:endParaRPr lang="pl-PL" dirty="0"/>
          </a:p>
          <a:p>
            <a:r>
              <a:rPr lang="pl-PL" dirty="0"/>
              <a:t>Przygotowanie do jutrzejszych ćwiczeń: raster + </a:t>
            </a:r>
            <a:r>
              <a:rPr lang="pl-PL" dirty="0" err="1"/>
              <a:t>netcdf</a:t>
            </a:r>
            <a:endParaRPr lang="pl-PL" dirty="0"/>
          </a:p>
          <a:p>
            <a:endParaRPr lang="pl-PL" dirty="0"/>
          </a:p>
          <a:p>
            <a:r>
              <a:rPr lang="pl-PL" dirty="0"/>
              <a:t>Pracujemy na:</a:t>
            </a:r>
          </a:p>
          <a:p>
            <a:pPr lvl="1"/>
            <a:r>
              <a:rPr lang="pl-PL" b="1" dirty="0"/>
              <a:t>dem250.tif</a:t>
            </a:r>
            <a:r>
              <a:rPr lang="pl-PL" dirty="0"/>
              <a:t> – wczytaj warstwę korzystając z raster(), zapamiętaj jako </a:t>
            </a:r>
            <a:r>
              <a:rPr lang="pl-PL" dirty="0" err="1"/>
              <a:t>dem</a:t>
            </a:r>
            <a:endParaRPr lang="pl-PL" dirty="0"/>
          </a:p>
          <a:p>
            <a:pPr lvl="1"/>
            <a:r>
              <a:rPr lang="pl-PL" b="1" dirty="0"/>
              <a:t>emep_t2.tif</a:t>
            </a:r>
            <a:r>
              <a:rPr lang="pl-PL" dirty="0"/>
              <a:t> – wczytaj warstwy, korzystając z </a:t>
            </a:r>
            <a:r>
              <a:rPr lang="pl-PL" dirty="0" err="1"/>
              <a:t>brick</a:t>
            </a:r>
            <a:r>
              <a:rPr lang="pl-PL" dirty="0"/>
              <a:t>(), zapamiętaj jako emep_t2</a:t>
            </a:r>
          </a:p>
          <a:p>
            <a:r>
              <a:rPr lang="pl-PL" dirty="0"/>
              <a:t>Wczytaj warstwy, zapoznaj się z ich cechami (geometria, liczba warstw itp.)</a:t>
            </a:r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98786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CD414F-8C1B-5444-936A-A2059056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Docinamy raster - </a:t>
            </a:r>
            <a:r>
              <a:rPr lang="pl-PL" dirty="0" err="1"/>
              <a:t>crop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154F5BB-A9DE-FE4D-B130-467D19B33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Crop</a:t>
            </a:r>
            <a:r>
              <a:rPr lang="pl-PL" dirty="0"/>
              <a:t>() – docina Raster* do wskazanego obszaru</a:t>
            </a:r>
          </a:p>
          <a:p>
            <a:r>
              <a:rPr lang="pl-PL" dirty="0"/>
              <a:t>Obszar wskazuje obiekt typu </a:t>
            </a:r>
            <a:r>
              <a:rPr lang="pl-PL" dirty="0" err="1"/>
              <a:t>extent</a:t>
            </a:r>
            <a:endParaRPr lang="pl-PL" dirty="0"/>
          </a:p>
          <a:p>
            <a:r>
              <a:rPr lang="pl-PL" dirty="0"/>
              <a:t>Obiekt typu </a:t>
            </a:r>
            <a:r>
              <a:rPr lang="pl-PL" dirty="0" err="1"/>
              <a:t>extent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Tworzony przez zdefiniowanie </a:t>
            </a:r>
            <a:r>
              <a:rPr lang="pl-PL" dirty="0" err="1"/>
              <a:t>bounding</a:t>
            </a:r>
            <a:r>
              <a:rPr lang="pl-PL" dirty="0"/>
              <a:t> </a:t>
            </a:r>
            <a:r>
              <a:rPr lang="pl-PL" dirty="0" err="1"/>
              <a:t>box</a:t>
            </a:r>
            <a:r>
              <a:rPr lang="pl-PL" dirty="0"/>
              <a:t> i funkcję </a:t>
            </a:r>
            <a:r>
              <a:rPr lang="pl-PL" dirty="0" err="1"/>
              <a:t>extent</a:t>
            </a:r>
            <a:r>
              <a:rPr lang="pl-PL" dirty="0"/>
              <a:t>(), np.:</a:t>
            </a:r>
          </a:p>
          <a:p>
            <a:pPr marL="457200" lvl="1" indent="0">
              <a:buNone/>
            </a:pPr>
            <a:r>
              <a:rPr lang="pl-PL" dirty="0"/>
              <a:t>		</a:t>
            </a:r>
            <a:r>
              <a:rPr lang="pl-PL" dirty="0" err="1"/>
              <a:t>extent</a:t>
            </a:r>
            <a:r>
              <a:rPr lang="pl-PL" dirty="0"/>
              <a:t>(c(0, 20, 0, 20))</a:t>
            </a:r>
          </a:p>
          <a:p>
            <a:pPr lvl="1"/>
            <a:r>
              <a:rPr lang="pl-PL" dirty="0"/>
              <a:t>Tworzony przez </a:t>
            </a:r>
            <a:r>
              <a:rPr lang="pl-PL" dirty="0" err="1"/>
              <a:t>drawExtent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34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FC19D9-3EB9-D147-9BC2-89161542C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Biblioteka raster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5B139F-923E-3848-8A5B-C8CB865C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pracy z danymi rastrowymi:</a:t>
            </a:r>
          </a:p>
          <a:p>
            <a:pPr lvl="1"/>
            <a:r>
              <a:rPr lang="pl-PL" dirty="0"/>
              <a:t>Tworzenie nowych</a:t>
            </a:r>
          </a:p>
          <a:p>
            <a:pPr lvl="1"/>
            <a:r>
              <a:rPr lang="pl-PL" dirty="0"/>
              <a:t>Czytanie istniejących (bardzo różne formaty, w tym </a:t>
            </a:r>
            <a:r>
              <a:rPr lang="pl-PL" dirty="0" err="1"/>
              <a:t>netcdf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Manipulacja/obliczenia</a:t>
            </a:r>
          </a:p>
          <a:p>
            <a:pPr lvl="1"/>
            <a:r>
              <a:rPr lang="pl-PL" dirty="0"/>
              <a:t>Zapis do zewnętrznych formatów</a:t>
            </a:r>
          </a:p>
          <a:p>
            <a:pPr lvl="1"/>
            <a:endParaRPr lang="pl-PL" dirty="0"/>
          </a:p>
          <a:p>
            <a:r>
              <a:rPr lang="pl-PL" dirty="0"/>
              <a:t>Dostęp do:</a:t>
            </a:r>
          </a:p>
          <a:p>
            <a:pPr lvl="1"/>
            <a:r>
              <a:rPr lang="pl-PL" dirty="0"/>
              <a:t>Algebry map</a:t>
            </a:r>
          </a:p>
          <a:p>
            <a:pPr lvl="1"/>
            <a:r>
              <a:rPr lang="pl-PL" dirty="0"/>
              <a:t>Wielu funkcji znanych z systemów GIS</a:t>
            </a:r>
          </a:p>
        </p:txBody>
      </p:sp>
    </p:spTree>
    <p:extLst>
      <p:ext uri="{BB962C8B-B14F-4D97-AF65-F5344CB8AC3E}">
        <p14:creationId xmlns:p14="http://schemas.microsoft.com/office/powerpoint/2010/main" val="224704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129407-6563-8F43-A567-5AA8343D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Crop</a:t>
            </a:r>
            <a:r>
              <a:rPr lang="pl-PL" dirty="0"/>
              <a:t>() - 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A8CA4E9-3BD3-1B42-8C35-81650BCC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Narysuj dem250</a:t>
            </a:r>
          </a:p>
          <a:p>
            <a:r>
              <a:rPr lang="pl-PL" dirty="0"/>
              <a:t>Skorzystaj z </a:t>
            </a:r>
            <a:r>
              <a:rPr lang="pl-PL" dirty="0" err="1"/>
              <a:t>drawExtent</a:t>
            </a:r>
            <a:r>
              <a:rPr lang="pl-PL" dirty="0"/>
              <a:t> i utwórz </a:t>
            </a:r>
            <a:r>
              <a:rPr lang="pl-PL" dirty="0" err="1"/>
              <a:t>bounding</a:t>
            </a:r>
            <a:r>
              <a:rPr lang="pl-PL" dirty="0"/>
              <a:t> </a:t>
            </a:r>
            <a:r>
              <a:rPr lang="pl-PL" dirty="0" err="1"/>
              <a:t>box</a:t>
            </a:r>
            <a:r>
              <a:rPr lang="pl-PL" dirty="0"/>
              <a:t> dla Ślęży</a:t>
            </a:r>
          </a:p>
          <a:p>
            <a:r>
              <a:rPr lang="pl-PL" dirty="0"/>
              <a:t>Dotnij dem250 do zdefiniowanego obszaru, korzystając z </a:t>
            </a:r>
            <a:r>
              <a:rPr lang="pl-PL" dirty="0" err="1"/>
              <a:t>crop</a:t>
            </a:r>
            <a:r>
              <a:rPr lang="pl-PL" dirty="0"/>
              <a:t>()</a:t>
            </a:r>
          </a:p>
          <a:p>
            <a:r>
              <a:rPr lang="pl-PL" dirty="0"/>
              <a:t>Narysuj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861E298-A3C4-3C4A-9F1A-7E65B9B8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371" y="3410173"/>
            <a:ext cx="3971972" cy="35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5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364C7F-98B2-3542-A012-3897B63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Crop</a:t>
            </a:r>
            <a:r>
              <a:rPr lang="pl-PL" dirty="0"/>
              <a:t>() -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BD37CA0-C7E8-7347-90CA-47496249F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50" y="175120"/>
            <a:ext cx="3251200" cy="22733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2540FC0-5D2A-3647-8551-B3CCE572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5" y="2316806"/>
            <a:ext cx="5092060" cy="4530436"/>
          </a:xfrm>
          <a:prstGeom prst="rect">
            <a:avLst/>
          </a:prstGeom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7AFA17FD-D94C-0F4C-ACF2-97677EC9FA8C}"/>
              </a:ext>
            </a:extLst>
          </p:cNvPr>
          <p:cNvCxnSpPr>
            <a:cxnSpLocks/>
          </p:cNvCxnSpPr>
          <p:nvPr/>
        </p:nvCxnSpPr>
        <p:spPr>
          <a:xfrm flipH="1">
            <a:off x="3040083" y="724395"/>
            <a:ext cx="2168212" cy="3752602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D2840EFC-DCBD-AF44-950C-6E7111D4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20" y="2655712"/>
            <a:ext cx="2933700" cy="3429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019E57E-A1DE-F644-AF94-26767126D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18" y="3099460"/>
            <a:ext cx="4180155" cy="3758540"/>
          </a:xfrm>
          <a:prstGeom prst="rect">
            <a:avLst/>
          </a:prstGeom>
        </p:spPr>
      </p:pic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5BCE2F09-2987-4743-A23F-C9F1B1B61BB9}"/>
              </a:ext>
            </a:extLst>
          </p:cNvPr>
          <p:cNvCxnSpPr/>
          <p:nvPr/>
        </p:nvCxnSpPr>
        <p:spPr>
          <a:xfrm flipV="1">
            <a:off x="3277590" y="2998612"/>
            <a:ext cx="2818410" cy="1980118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927AF89A-3EB6-6547-BCA2-137EB0488D9E}"/>
              </a:ext>
            </a:extLst>
          </p:cNvPr>
          <p:cNvCxnSpPr>
            <a:stCxn id="10" idx="2"/>
          </p:cNvCxnSpPr>
          <p:nvPr/>
        </p:nvCxnSpPr>
        <p:spPr>
          <a:xfrm>
            <a:off x="7746670" y="2998612"/>
            <a:ext cx="0" cy="664539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6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44EA34-1B3D-1D47-ADC2-ED11D641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Focal</a:t>
            </a:r>
            <a:r>
              <a:rPr lang="pl-PL" dirty="0"/>
              <a:t>() – ruchome okno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8542FF-6D98-7B4E-8466-EB4D0E64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Przypisuje komórce wartości obliczone przez wskazaną funkcję, której argumentami są wskazane rastry z sąsiedztwa danej komórki</a:t>
            </a:r>
          </a:p>
          <a:p>
            <a:r>
              <a:rPr lang="pl-PL" dirty="0"/>
              <a:t>Praktycznie dowolna funkcja wbudowana w R lub zdefiniowana przez użytkownika: </a:t>
            </a:r>
            <a:r>
              <a:rPr lang="pl-PL" dirty="0" err="1"/>
              <a:t>function</a:t>
            </a:r>
            <a:r>
              <a:rPr lang="pl-PL" dirty="0"/>
              <a:t>(). Funkcja musi pracować na wielu wartościach i zwracać jedną liczbę.</a:t>
            </a:r>
          </a:p>
          <a:p>
            <a:r>
              <a:rPr lang="pl-PL" dirty="0"/>
              <a:t>Sąsiedztwo – różne kształty, długość boku – liczba nieparzysta</a:t>
            </a:r>
          </a:p>
          <a:p>
            <a:r>
              <a:rPr lang="pl-PL" dirty="0" err="1"/>
              <a:t>focalWeight</a:t>
            </a:r>
            <a:r>
              <a:rPr lang="pl-PL" dirty="0"/>
              <a:t>() – pomocne przy tworzeniu filtrów</a:t>
            </a:r>
          </a:p>
          <a:p>
            <a:r>
              <a:rPr lang="pl-PL" dirty="0"/>
              <a:t>Przykładowa składnia:</a:t>
            </a:r>
          </a:p>
          <a:p>
            <a:pPr marL="0" indent="0" algn="ctr">
              <a:buNone/>
            </a:pPr>
            <a:r>
              <a:rPr lang="pl-PL" b="1" dirty="0" err="1"/>
              <a:t>focal</a:t>
            </a:r>
            <a:r>
              <a:rPr lang="pl-PL" b="1" dirty="0"/>
              <a:t>(</a:t>
            </a:r>
            <a:r>
              <a:rPr lang="pl-PL" b="1" dirty="0" err="1"/>
              <a:t>x,w</a:t>
            </a:r>
            <a:r>
              <a:rPr lang="pl-PL" b="1" dirty="0"/>
              <a:t>=matrix(1,3,3),</a:t>
            </a:r>
            <a:r>
              <a:rPr lang="pl-PL" b="1" dirty="0" err="1"/>
              <a:t>fun</a:t>
            </a:r>
            <a:r>
              <a:rPr lang="pl-PL" b="1" dirty="0"/>
              <a:t>=„</a:t>
            </a:r>
            <a:r>
              <a:rPr lang="pl-PL" b="1" dirty="0" err="1"/>
              <a:t>mean</a:t>
            </a:r>
            <a:r>
              <a:rPr lang="pl-PL" b="1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951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1DB529B-FD1D-8E48-BB88-49C44D84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Focal</a:t>
            </a:r>
            <a:r>
              <a:rPr lang="pl-PL" dirty="0"/>
              <a:t>() - 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42C11E-3D7E-A843-A135-4D782669B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Dla każdej komórki rastra </a:t>
            </a:r>
            <a:r>
              <a:rPr lang="pl-PL" dirty="0" err="1"/>
              <a:t>sleza</a:t>
            </a:r>
            <a:r>
              <a:rPr lang="pl-PL" dirty="0"/>
              <a:t> oblicz średnią arytmetyczną wysokość otoczenia</a:t>
            </a:r>
          </a:p>
          <a:p>
            <a:r>
              <a:rPr lang="pl-PL" dirty="0"/>
              <a:t>Otoczenie zdefiniuj jako kwadrat o boku 5 komórek rastrowych</a:t>
            </a:r>
          </a:p>
          <a:p>
            <a:r>
              <a:rPr lang="pl-PL" dirty="0"/>
              <a:t>Wyświetl wynik</a:t>
            </a:r>
          </a:p>
          <a:p>
            <a:r>
              <a:rPr lang="pl-PL" dirty="0"/>
              <a:t>Policz różnicę</a:t>
            </a:r>
            <a:br>
              <a:rPr lang="pl-PL" dirty="0"/>
            </a:br>
            <a:r>
              <a:rPr lang="pl-PL" dirty="0"/>
              <a:t>między rastrami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91FBFD-CB15-2D4C-AFC1-AB9419EB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92" y="3099460"/>
            <a:ext cx="4180155" cy="375854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35EB219-13BF-AD49-B2A0-700A34C6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79" y="3182587"/>
            <a:ext cx="4110792" cy="36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3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BE8A80-746E-A94F-80D9-6F6A5D54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Focal</a:t>
            </a:r>
            <a:r>
              <a:rPr lang="pl-PL" dirty="0"/>
              <a:t>() – różnica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D956F7E-7EB2-304A-B65E-CF2A83C0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73" y="1690688"/>
            <a:ext cx="573986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1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6812B9-89C9-0440-B3AB-3C77B1BF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Reclassify</a:t>
            </a:r>
            <a:r>
              <a:rPr lang="pl-PL" dirty="0"/>
              <a:t>() - reklasyfikacja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BE9CF0-9F17-B84C-9570-C6901043A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Funkcja przypisuje nowe wartości warstwie rastrowej wg zadanych reguł reklasyfikacji</a:t>
            </a:r>
          </a:p>
          <a:p>
            <a:r>
              <a:rPr lang="pl-PL" dirty="0"/>
              <a:t>Składnia:</a:t>
            </a:r>
          </a:p>
          <a:p>
            <a:pPr marL="0" indent="0" algn="ctr">
              <a:buNone/>
            </a:pPr>
            <a:r>
              <a:rPr lang="pl-PL" dirty="0" err="1"/>
              <a:t>reclassify</a:t>
            </a:r>
            <a:r>
              <a:rPr lang="pl-PL" dirty="0"/>
              <a:t>(</a:t>
            </a:r>
            <a:r>
              <a:rPr lang="pl-PL" dirty="0" err="1"/>
              <a:t>x,rcl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Przykład:</a:t>
            </a:r>
          </a:p>
          <a:p>
            <a:pPr marL="0" indent="0" algn="ctr">
              <a:buNone/>
            </a:pPr>
            <a:r>
              <a:rPr lang="pl-PL" dirty="0" err="1"/>
              <a:t>rc</a:t>
            </a:r>
            <a:r>
              <a:rPr lang="pl-PL" dirty="0"/>
              <a:t> = </a:t>
            </a:r>
            <a:r>
              <a:rPr lang="pl-PL" dirty="0" err="1"/>
              <a:t>reclassify</a:t>
            </a:r>
            <a:r>
              <a:rPr lang="pl-PL" dirty="0"/>
              <a:t>(r, c(</a:t>
            </a:r>
            <a:r>
              <a:rPr lang="pl-PL" dirty="0">
                <a:solidFill>
                  <a:srgbClr val="FF0000"/>
                </a:solidFill>
              </a:rPr>
              <a:t>-Inf,0.25,1</a:t>
            </a:r>
            <a:r>
              <a:rPr lang="pl-PL" dirty="0"/>
              <a:t>, </a:t>
            </a:r>
            <a:r>
              <a:rPr lang="pl-PL" dirty="0">
                <a:solidFill>
                  <a:srgbClr val="00B050"/>
                </a:solidFill>
              </a:rPr>
              <a:t>0.25,0.5,2</a:t>
            </a:r>
            <a:r>
              <a:rPr lang="pl-PL" dirty="0"/>
              <a:t>, </a:t>
            </a:r>
            <a:r>
              <a:rPr lang="pl-PL" dirty="0">
                <a:solidFill>
                  <a:schemeClr val="accent1">
                    <a:lumMod val="75000"/>
                  </a:schemeClr>
                </a:solidFill>
              </a:rPr>
              <a:t>0.5,+Inf,3</a:t>
            </a:r>
            <a:r>
              <a:rPr lang="pl-PL" dirty="0"/>
              <a:t>))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1150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A73520-3CA6-B645-92DB-C97BC0CFA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Reclassify</a:t>
            </a:r>
            <a:r>
              <a:rPr lang="pl-PL" dirty="0"/>
              <a:t>() - 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3346B45-423E-A649-8354-B2E21B87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Sprawdź zakres zmienności wartości warstwy </a:t>
            </a:r>
            <a:r>
              <a:rPr lang="pl-PL" dirty="0" err="1"/>
              <a:t>sleza</a:t>
            </a:r>
            <a:endParaRPr lang="pl-PL" dirty="0"/>
          </a:p>
          <a:p>
            <a:r>
              <a:rPr lang="pl-PL" dirty="0"/>
              <a:t>Wykonaj reklasyfikację wg schematu (klasy prawostronne domknięte):</a:t>
            </a:r>
          </a:p>
          <a:p>
            <a:pPr lvl="1"/>
            <a:r>
              <a:rPr lang="pl-PL" dirty="0"/>
              <a:t>&lt;=250 – klasa 1</a:t>
            </a:r>
          </a:p>
          <a:p>
            <a:pPr lvl="1"/>
            <a:r>
              <a:rPr lang="pl-PL" dirty="0"/>
              <a:t>250 – 350 – klasa 2</a:t>
            </a:r>
          </a:p>
          <a:p>
            <a:pPr lvl="1"/>
            <a:r>
              <a:rPr lang="pl-PL" dirty="0"/>
              <a:t>350 – 450 – klasa 3</a:t>
            </a:r>
          </a:p>
          <a:p>
            <a:pPr lvl="1"/>
            <a:r>
              <a:rPr lang="pl-PL" dirty="0"/>
              <a:t>450 – 550 – klasa 4</a:t>
            </a:r>
          </a:p>
          <a:p>
            <a:pPr lvl="1"/>
            <a:r>
              <a:rPr lang="pl-PL" dirty="0"/>
              <a:t>&gt;550 – klasa 5</a:t>
            </a:r>
          </a:p>
          <a:p>
            <a:r>
              <a:rPr lang="pl-PL" dirty="0"/>
              <a:t>Wyświetl wynik</a:t>
            </a:r>
          </a:p>
        </p:txBody>
      </p:sp>
    </p:spTree>
    <p:extLst>
      <p:ext uri="{BB962C8B-B14F-4D97-AF65-F5344CB8AC3E}">
        <p14:creationId xmlns:p14="http://schemas.microsoft.com/office/powerpoint/2010/main" val="466915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EC7C84-2F62-2247-B5CD-96A28A23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Reclassify</a:t>
            </a:r>
            <a:r>
              <a:rPr lang="pl-PL" dirty="0"/>
              <a:t>() - wynik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BE36A1F-4F82-E641-8471-B5C55BEA0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3" y="1690688"/>
            <a:ext cx="5867400" cy="16891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654AC36-50BF-CA40-B4C4-3E723F8C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500" y="2113809"/>
            <a:ext cx="5046677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94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73CE00-7A5D-4A4D-B038-FE793C2B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Calc</a:t>
            </a:r>
            <a:r>
              <a:rPr lang="pl-PL" dirty="0"/>
              <a:t>() – obliczenia na rastrach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3E8602-88FF-B049-B88A-60229196E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Wykonuje obliczenia na rastrach w oparciu o wskazaną funkcję</a:t>
            </a:r>
          </a:p>
          <a:p>
            <a:r>
              <a:rPr lang="pl-PL" dirty="0"/>
              <a:t>Funkcja jest stosowana do każdej komórki</a:t>
            </a:r>
          </a:p>
          <a:p>
            <a:r>
              <a:rPr lang="pl-PL" dirty="0"/>
              <a:t>Jeśli pracuje z obiektem:</a:t>
            </a:r>
          </a:p>
          <a:p>
            <a:pPr lvl="1"/>
            <a:r>
              <a:rPr lang="pl-PL" dirty="0" err="1"/>
              <a:t>RasterLayer</a:t>
            </a:r>
            <a:r>
              <a:rPr lang="pl-PL" dirty="0"/>
              <a:t> – zwraca </a:t>
            </a:r>
            <a:r>
              <a:rPr lang="pl-PL" dirty="0" err="1"/>
              <a:t>RasterLayer</a:t>
            </a:r>
            <a:endParaRPr lang="pl-PL" dirty="0"/>
          </a:p>
          <a:p>
            <a:pPr lvl="1"/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:</a:t>
            </a:r>
          </a:p>
          <a:p>
            <a:pPr lvl="2"/>
            <a:r>
              <a:rPr lang="pl-PL" dirty="0"/>
              <a:t>Zwraca </a:t>
            </a:r>
            <a:r>
              <a:rPr lang="pl-PL" dirty="0" err="1"/>
              <a:t>RasterLayer</a:t>
            </a:r>
            <a:r>
              <a:rPr lang="pl-PL" dirty="0"/>
              <a:t>, jeśli używamy funkcji podsumowującej (np. </a:t>
            </a:r>
            <a:r>
              <a:rPr lang="pl-PL" dirty="0" err="1"/>
              <a:t>mean</a:t>
            </a:r>
            <a:r>
              <a:rPr lang="pl-PL" dirty="0"/>
              <a:t>)</a:t>
            </a:r>
          </a:p>
          <a:p>
            <a:pPr lvl="2"/>
            <a:r>
              <a:rPr lang="pl-PL" dirty="0"/>
              <a:t>Zwraca </a:t>
            </a:r>
            <a:r>
              <a:rPr lang="pl-PL" dirty="0" err="1"/>
              <a:t>RasterStack</a:t>
            </a:r>
            <a:r>
              <a:rPr lang="pl-PL" dirty="0"/>
              <a:t>/</a:t>
            </a:r>
            <a:r>
              <a:rPr lang="pl-PL" dirty="0" err="1"/>
              <a:t>Brick</a:t>
            </a:r>
            <a:r>
              <a:rPr lang="pl-PL" dirty="0"/>
              <a:t>, jeśli funkcja zwraca wiele wartości (np. quantile)</a:t>
            </a:r>
          </a:p>
          <a:p>
            <a:r>
              <a:rPr lang="pl-PL" dirty="0"/>
              <a:t>Często może być realizowana bardziej intuicyjnym zapisem i standardową notacją R</a:t>
            </a:r>
          </a:p>
        </p:txBody>
      </p:sp>
    </p:spTree>
    <p:extLst>
      <p:ext uri="{BB962C8B-B14F-4D97-AF65-F5344CB8AC3E}">
        <p14:creationId xmlns:p14="http://schemas.microsoft.com/office/powerpoint/2010/main" val="1033971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1EC84C-6A7A-BF4E-9A81-A173D7E6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Calc</a:t>
            </a:r>
            <a:r>
              <a:rPr lang="pl-PL" dirty="0"/>
              <a:t>() - </a:t>
            </a:r>
            <a:r>
              <a:rPr lang="pl-PL" dirty="0" err="1"/>
              <a:t>RasterLayer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604E59-57DA-304C-96DE-6AD8B50D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9" y="1690688"/>
            <a:ext cx="8128000" cy="5461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C3E9BC7-A2BB-7C4A-AE09-803DF3C5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3" y="2304398"/>
            <a:ext cx="4968692" cy="455360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DE0EED0-5896-374F-A23B-C59CEFFDA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9" y="5566889"/>
            <a:ext cx="3632200" cy="355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C6B6D59-3301-3545-9DD6-D254E338B728}"/>
              </a:ext>
            </a:extLst>
          </p:cNvPr>
          <p:cNvSpPr txBox="1"/>
          <p:nvPr/>
        </p:nvSpPr>
        <p:spPr>
          <a:xfrm>
            <a:off x="451262" y="5130140"/>
            <a:ext cx="200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(Prawie) tożsame z:</a:t>
            </a:r>
          </a:p>
        </p:txBody>
      </p:sp>
    </p:spTree>
    <p:extLst>
      <p:ext uri="{BB962C8B-B14F-4D97-AF65-F5344CB8AC3E}">
        <p14:creationId xmlns:p14="http://schemas.microsoft.com/office/powerpoint/2010/main" val="327723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5F9360-14F3-CE4C-8ED6-AD899CC7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Biblioteka raster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479519-19E9-104E-BEBF-5DF102F69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Mocne strony:</a:t>
            </a:r>
          </a:p>
          <a:p>
            <a:pPr lvl="1"/>
            <a:r>
              <a:rPr lang="pl-PL" dirty="0"/>
              <a:t>Nie musi czytać warstw do pamięci operacyjnej – bardzo ważne w przypadku dużych warstw (wysoka rozdzielczość czasowa/przestrzenna)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0059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60C7F7-E1A2-EB41-B1A3-1CF5B155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Calc</a:t>
            </a:r>
            <a:r>
              <a:rPr lang="pl-PL" dirty="0"/>
              <a:t>() - 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257CB5-FDBC-F441-AE20-FF6182C2D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wynikową warstwę rastrową wstaw wartości z warstwy </a:t>
            </a:r>
            <a:r>
              <a:rPr lang="pl-PL" dirty="0" err="1"/>
              <a:t>sleza</a:t>
            </a:r>
            <a:r>
              <a:rPr lang="pl-PL" dirty="0"/>
              <a:t>, jeśli </a:t>
            </a:r>
            <a:r>
              <a:rPr lang="pl-PL" dirty="0" err="1"/>
              <a:t>sleza_re</a:t>
            </a:r>
            <a:r>
              <a:rPr lang="pl-PL" dirty="0"/>
              <a:t>&gt;=4</a:t>
            </a:r>
          </a:p>
        </p:txBody>
      </p:sp>
    </p:spTree>
    <p:extLst>
      <p:ext uri="{BB962C8B-B14F-4D97-AF65-F5344CB8AC3E}">
        <p14:creationId xmlns:p14="http://schemas.microsoft.com/office/powerpoint/2010/main" val="2028141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18EFF7-A5A4-1940-B613-B22C976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Calc</a:t>
            </a:r>
            <a:r>
              <a:rPr lang="pl-PL" dirty="0"/>
              <a:t>() – obiekty </a:t>
            </a:r>
            <a:r>
              <a:rPr lang="pl-PL" dirty="0" err="1"/>
              <a:t>RasterBrick</a:t>
            </a:r>
            <a:r>
              <a:rPr lang="pl-PL" dirty="0"/>
              <a:t>/</a:t>
            </a:r>
            <a:r>
              <a:rPr lang="pl-PL" dirty="0" err="1"/>
              <a:t>Stack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1A031A-8FAC-6B48-BA25-E4B8FF69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Raster emep_t2 – informacja o średniej dobowej temperaturze powietrza z modelu EMEP</a:t>
            </a:r>
          </a:p>
          <a:p>
            <a:r>
              <a:rPr lang="pl-PL" dirty="0"/>
              <a:t>Warstwy dla całego roku 2015 (365), od 1 stycznia</a:t>
            </a:r>
          </a:p>
          <a:p>
            <a:r>
              <a:rPr lang="pl-PL" dirty="0"/>
              <a:t>Wybierz jako nowy obiekt pierwszych 31 warstw</a:t>
            </a:r>
          </a:p>
          <a:p>
            <a:r>
              <a:rPr lang="pl-PL" dirty="0"/>
              <a:t>Oblicz:</a:t>
            </a:r>
          </a:p>
          <a:p>
            <a:pPr lvl="1"/>
            <a:r>
              <a:rPr lang="pl-PL" dirty="0"/>
              <a:t>Średnią miesięczną temperaturę powietrza dla każdego oczka siatki</a:t>
            </a:r>
          </a:p>
          <a:p>
            <a:pPr lvl="1"/>
            <a:r>
              <a:rPr lang="pl-PL" dirty="0"/>
              <a:t>Zakres zmienności temperatury powietrza</a:t>
            </a:r>
          </a:p>
          <a:p>
            <a:r>
              <a:rPr lang="pl-PL" dirty="0"/>
              <a:t>Sprawdź strukturę wynikowych warstw, narysuj wyniki</a:t>
            </a:r>
          </a:p>
        </p:txBody>
      </p:sp>
    </p:spTree>
    <p:extLst>
      <p:ext uri="{BB962C8B-B14F-4D97-AF65-F5344CB8AC3E}">
        <p14:creationId xmlns:p14="http://schemas.microsoft.com/office/powerpoint/2010/main" val="25514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B04D02-510F-8045-8996-3BC413D8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– średnia temperatura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B032479-25F7-7E4D-82A7-134B6A0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8" y="1392300"/>
            <a:ext cx="9167668" cy="338317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697FFD9-2A2B-F14D-B601-317227AAF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095" y="2988125"/>
            <a:ext cx="4199906" cy="3869875"/>
          </a:xfrm>
          <a:prstGeom prst="rect">
            <a:avLst/>
          </a:prstGeom>
        </p:spPr>
      </p:pic>
      <p:sp>
        <p:nvSpPr>
          <p:cNvPr id="7" name="Zaokrąglony prostokąt 6">
            <a:extLst>
              <a:ext uri="{FF2B5EF4-FFF2-40B4-BE49-F238E27FC236}">
                <a16:creationId xmlns:a16="http://schemas.microsoft.com/office/drawing/2014/main" id="{0E5C592F-BC76-0F48-B69B-EA37F175EA1A}"/>
              </a:ext>
            </a:extLst>
          </p:cNvPr>
          <p:cNvSpPr/>
          <p:nvPr/>
        </p:nvSpPr>
        <p:spPr>
          <a:xfrm>
            <a:off x="1828800" y="2066306"/>
            <a:ext cx="1389413" cy="273133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4943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6A0367-B323-124B-AFB2-4FE7548C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– zakres zmienności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AB995E1-3B15-394D-97D6-0F121EEC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2" y="1193717"/>
            <a:ext cx="8639147" cy="309327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CF819F7-70E2-CE42-9920-28BB65E7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12" y="3341169"/>
            <a:ext cx="7192488" cy="35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6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C0DB23-8265-3D42-9331-3BF0316C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– 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53AED0-4998-F145-BB62-2A891066C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Dodają do R funkcjonalność „</a:t>
            </a:r>
            <a:r>
              <a:rPr lang="pl-PL" dirty="0" err="1"/>
              <a:t>gisową</a:t>
            </a:r>
            <a:r>
              <a:rPr lang="pl-PL" dirty="0"/>
              <a:t>” dla rastrów</a:t>
            </a:r>
          </a:p>
          <a:p>
            <a:r>
              <a:rPr lang="pl-PL" dirty="0"/>
              <a:t>Pozwalają:</a:t>
            </a:r>
          </a:p>
          <a:p>
            <a:pPr lvl="1"/>
            <a:r>
              <a:rPr lang="pl-PL" dirty="0"/>
              <a:t>Modyfikować geometrię</a:t>
            </a:r>
          </a:p>
          <a:p>
            <a:pPr lvl="1"/>
            <a:r>
              <a:rPr lang="pl-PL" dirty="0"/>
              <a:t>Wykonywać obliczenia na jednej/wielu warstwach</a:t>
            </a:r>
          </a:p>
          <a:p>
            <a:r>
              <a:rPr lang="pl-PL" dirty="0"/>
              <a:t>Często funkcjonalność konkretnej funkcji może być również osiągnięta poprzez ”standardową” notację R</a:t>
            </a:r>
          </a:p>
        </p:txBody>
      </p:sp>
    </p:spTree>
    <p:extLst>
      <p:ext uri="{BB962C8B-B14F-4D97-AF65-F5344CB8AC3E}">
        <p14:creationId xmlns:p14="http://schemas.microsoft.com/office/powerpoint/2010/main" val="1040932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F98BE3-B505-6342-9C0D-7A09C2E3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podsumowujące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77E271-C6F4-C645-A106-D7663EBB0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Znamy już </a:t>
            </a:r>
            <a:r>
              <a:rPr lang="pl-PL" dirty="0" err="1"/>
              <a:t>cellStats</a:t>
            </a:r>
            <a:r>
              <a:rPr lang="pl-PL" dirty="0"/>
              <a:t>()</a:t>
            </a:r>
          </a:p>
          <a:p>
            <a:r>
              <a:rPr lang="pl-PL" dirty="0"/>
              <a:t>Dodatkowe funkcje to m.in.:</a:t>
            </a:r>
          </a:p>
          <a:p>
            <a:pPr lvl="1"/>
            <a:r>
              <a:rPr lang="pl-PL" b="1" dirty="0" err="1"/>
              <a:t>Zonal</a:t>
            </a:r>
            <a:r>
              <a:rPr lang="pl-PL" b="1" dirty="0"/>
              <a:t>() </a:t>
            </a:r>
            <a:r>
              <a:rPr lang="pl-PL" dirty="0"/>
              <a:t>– podsumowanie jednego rastra wg stref zdefiniowanych przez drugi</a:t>
            </a:r>
          </a:p>
          <a:p>
            <a:pPr lvl="1"/>
            <a:r>
              <a:rPr lang="pl-PL" dirty="0" err="1"/>
              <a:t>Crosstab</a:t>
            </a:r>
            <a:r>
              <a:rPr lang="pl-PL" dirty="0"/>
              <a:t>()  - </a:t>
            </a:r>
            <a:r>
              <a:rPr lang="pl-PL" dirty="0" err="1"/>
              <a:t>krostabulacja</a:t>
            </a:r>
            <a:r>
              <a:rPr lang="pl-PL" dirty="0"/>
              <a:t> ;-)</a:t>
            </a:r>
          </a:p>
        </p:txBody>
      </p:sp>
    </p:spTree>
    <p:extLst>
      <p:ext uri="{BB962C8B-B14F-4D97-AF65-F5344CB8AC3E}">
        <p14:creationId xmlns:p14="http://schemas.microsoft.com/office/powerpoint/2010/main" val="608933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6C3FDE-9042-9D4D-AE43-5083E8B8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Zonal</a:t>
            </a:r>
            <a:r>
              <a:rPr lang="pl-PL" dirty="0"/>
              <a:t>() - ćwiczenie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0A9098-81B7-AD47-BE2E-0353715F0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Oblicz odchylenie standardowe wysokości </a:t>
            </a:r>
            <a:r>
              <a:rPr lang="pl-PL" dirty="0" err="1"/>
              <a:t>n.p.m</a:t>
            </a:r>
            <a:r>
              <a:rPr lang="pl-PL" dirty="0"/>
              <a:t> (raster </a:t>
            </a:r>
            <a:r>
              <a:rPr lang="pl-PL" dirty="0" err="1"/>
              <a:t>sleza</a:t>
            </a:r>
            <a:r>
              <a:rPr lang="pl-PL" dirty="0"/>
              <a:t>) w strefach z warstwy </a:t>
            </a:r>
            <a:r>
              <a:rPr lang="pl-PL" dirty="0" err="1"/>
              <a:t>sleza_re</a:t>
            </a:r>
            <a:endParaRPr lang="pl-PL" dirty="0"/>
          </a:p>
          <a:p>
            <a:r>
              <a:rPr lang="pl-PL" dirty="0"/>
              <a:t>Oblicz liczbę komórek w każdej ze stref</a:t>
            </a:r>
          </a:p>
          <a:p>
            <a:r>
              <a:rPr lang="pl-PL" dirty="0"/>
              <a:t>Skorzystaj z funkcji </a:t>
            </a:r>
            <a:r>
              <a:rPr lang="pl-PL" dirty="0" err="1"/>
              <a:t>zonal</a:t>
            </a:r>
            <a:r>
              <a:rPr lang="pl-PL" dirty="0"/>
              <a:t>(), </a:t>
            </a:r>
            <a:r>
              <a:rPr lang="pl-PL" dirty="0" err="1"/>
              <a:t>sd</a:t>
            </a:r>
            <a:r>
              <a:rPr lang="pl-PL" dirty="0"/>
              <a:t>(), </a:t>
            </a:r>
            <a:r>
              <a:rPr lang="pl-PL" dirty="0" err="1"/>
              <a:t>count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7383F25-97DB-6E44-BCFB-A32DC65C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16" y="4185969"/>
            <a:ext cx="2971800" cy="17399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E9EB529-AF46-F748-B5F8-1A1D7DEAC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23" y="4001294"/>
            <a:ext cx="2336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7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75663-C5C0-8547-B0DF-D5256A0C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– biblioteka raster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CF4B83-1D34-894F-AD14-A0B9F8C1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Dodanie funkcjonalności „</a:t>
            </a:r>
            <a:r>
              <a:rPr lang="pl-PL" dirty="0" err="1"/>
              <a:t>gisowej</a:t>
            </a:r>
            <a:r>
              <a:rPr lang="pl-PL" dirty="0"/>
              <a:t>” do pakietu statystycznego</a:t>
            </a:r>
          </a:p>
          <a:p>
            <a:r>
              <a:rPr lang="pl-PL" dirty="0"/>
              <a:t>Po co jak mamy </a:t>
            </a:r>
            <a:r>
              <a:rPr lang="pl-PL" dirty="0" err="1"/>
              <a:t>ArcGIS</a:t>
            </a:r>
            <a:r>
              <a:rPr lang="pl-PL" dirty="0"/>
              <a:t>?</a:t>
            </a:r>
          </a:p>
          <a:p>
            <a:pPr lvl="1"/>
            <a:r>
              <a:rPr lang="pl-PL" dirty="0"/>
              <a:t>Nie skaczemy między aplikacjami (eksport/import danych itp.)</a:t>
            </a:r>
          </a:p>
          <a:p>
            <a:pPr lvl="1"/>
            <a:r>
              <a:rPr lang="pl-PL" dirty="0"/>
              <a:t>Funkcjonalność biblioteki raster pod względem wykonywania analiz statystycznych jest tak duża, jak funkcjonalność samego R</a:t>
            </a:r>
          </a:p>
          <a:p>
            <a:pPr lvl="1"/>
            <a:r>
              <a:rPr lang="pl-PL" dirty="0"/>
              <a:t>Zrównoleglanie pracy – np. biblioteka paralel()</a:t>
            </a:r>
          </a:p>
          <a:p>
            <a:pPr lvl="1"/>
            <a:r>
              <a:rPr lang="pl-PL" dirty="0"/>
              <a:t>Brak konieczności wczytywania całego rastra o pamięci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9724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3CB780-361A-5646-9F8E-20467E05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– biblioteka raster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17FBDD-717F-D344-8CFD-FFBB01931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Czego nie robiliśmy, a co jest:</a:t>
            </a:r>
          </a:p>
          <a:p>
            <a:pPr lvl="1"/>
            <a:r>
              <a:rPr lang="pl-PL" dirty="0"/>
              <a:t>Rysowanie, współpraca z innymi bibliotekami</a:t>
            </a:r>
          </a:p>
          <a:p>
            <a:pPr lvl="1"/>
            <a:r>
              <a:rPr lang="pl-PL" dirty="0"/>
              <a:t>Import/eksport</a:t>
            </a:r>
          </a:p>
          <a:p>
            <a:pPr lvl="1"/>
            <a:r>
              <a:rPr lang="pl-PL" dirty="0"/>
              <a:t>Konwersja raster-wektor</a:t>
            </a:r>
          </a:p>
        </p:txBody>
      </p:sp>
    </p:spTree>
    <p:extLst>
      <p:ext uri="{BB962C8B-B14F-4D97-AF65-F5344CB8AC3E}">
        <p14:creationId xmlns:p14="http://schemas.microsoft.com/office/powerpoint/2010/main" val="194524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9C910D-CAFE-C944-BF7F-77803A93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Klasy obiektów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ADFCB4-CCD4-9241-BBE4-3449192DE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S4:</a:t>
            </a:r>
          </a:p>
          <a:p>
            <a:pPr lvl="1"/>
            <a:r>
              <a:rPr lang="pl-PL" dirty="0" err="1"/>
              <a:t>RasterLayer</a:t>
            </a:r>
            <a:endParaRPr lang="pl-PL" dirty="0"/>
          </a:p>
          <a:p>
            <a:pPr lvl="1"/>
            <a:r>
              <a:rPr lang="pl-PL" dirty="0" err="1"/>
              <a:t>RasterBrick</a:t>
            </a:r>
            <a:endParaRPr lang="pl-PL" dirty="0"/>
          </a:p>
          <a:p>
            <a:pPr lvl="1"/>
            <a:r>
              <a:rPr lang="pl-PL" dirty="0" err="1"/>
              <a:t>RasterStack</a:t>
            </a:r>
            <a:endParaRPr lang="pl-PL" dirty="0"/>
          </a:p>
          <a:p>
            <a:r>
              <a:rPr lang="pl-PL" dirty="0"/>
              <a:t>Ogólnie: Raster*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059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E2E22-3D06-5A48-95C5-B623A1CE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RasterLayer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921E61-EE0B-B64F-8BB2-FCE313EC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Obiekt z jedną warstwą</a:t>
            </a:r>
          </a:p>
          <a:p>
            <a:r>
              <a:rPr lang="pl-PL" dirty="0"/>
              <a:t>Zawsze przypisane parametry geometryczne:</a:t>
            </a:r>
          </a:p>
          <a:p>
            <a:pPr lvl="1"/>
            <a:r>
              <a:rPr lang="pl-PL" dirty="0"/>
              <a:t>Liczba kolumn i wierszy</a:t>
            </a:r>
          </a:p>
          <a:p>
            <a:pPr lvl="1"/>
            <a:r>
              <a:rPr lang="pl-PL" dirty="0"/>
              <a:t>Skrajne współrzędne (</a:t>
            </a:r>
            <a:r>
              <a:rPr lang="pl-PL" dirty="0" err="1"/>
              <a:t>bounding</a:t>
            </a:r>
            <a:r>
              <a:rPr lang="pl-PL" dirty="0"/>
              <a:t> </a:t>
            </a:r>
            <a:r>
              <a:rPr lang="pl-PL" dirty="0" err="1"/>
              <a:t>box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Układ współrzędnych</a:t>
            </a:r>
          </a:p>
          <a:p>
            <a:r>
              <a:rPr lang="pl-PL" dirty="0"/>
              <a:t>Opcjonalnie - plik źródłowy (skąd czytaliśmy dane)</a:t>
            </a:r>
          </a:p>
        </p:txBody>
      </p:sp>
    </p:spTree>
    <p:extLst>
      <p:ext uri="{BB962C8B-B14F-4D97-AF65-F5344CB8AC3E}">
        <p14:creationId xmlns:p14="http://schemas.microsoft.com/office/powerpoint/2010/main" val="136626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CE0FCC-1525-3C45-8826-D23F3732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RasterStack</a:t>
            </a:r>
            <a:r>
              <a:rPr lang="pl-PL" dirty="0"/>
              <a:t> i </a:t>
            </a:r>
            <a:r>
              <a:rPr lang="pl-PL" dirty="0" err="1"/>
              <a:t>RasterBrick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B63276-8DE9-974D-9F0D-D9BB24932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Wiele wartości przypisanych do jednej komórki</a:t>
            </a:r>
          </a:p>
          <a:p>
            <a:r>
              <a:rPr lang="pl-PL" dirty="0"/>
              <a:t>Czemu dwa różne typy:</a:t>
            </a:r>
          </a:p>
          <a:p>
            <a:pPr lvl="1"/>
            <a:r>
              <a:rPr lang="pl-PL" dirty="0" err="1"/>
              <a:t>RasterBrick</a:t>
            </a:r>
            <a:r>
              <a:rPr lang="pl-PL" dirty="0"/>
              <a:t> – łączony tylko z jednym plikiem</a:t>
            </a:r>
          </a:p>
          <a:p>
            <a:pPr lvl="1"/>
            <a:r>
              <a:rPr lang="pl-PL" dirty="0" err="1"/>
              <a:t>RasterStack</a:t>
            </a:r>
            <a:r>
              <a:rPr lang="pl-PL" dirty="0"/>
              <a:t> – zbudowany z wielu plików (lista </a:t>
            </a:r>
            <a:br>
              <a:rPr lang="pl-PL" dirty="0"/>
            </a:br>
            <a:r>
              <a:rPr lang="pl-PL" dirty="0"/>
              <a:t>obiektów </a:t>
            </a:r>
            <a:r>
              <a:rPr lang="pl-PL" dirty="0" err="1"/>
              <a:t>RasterLayer</a:t>
            </a:r>
            <a:r>
              <a:rPr lang="pl-PL" dirty="0"/>
              <a:t>)</a:t>
            </a:r>
          </a:p>
          <a:p>
            <a:r>
              <a:rPr lang="pl-PL" b="1" dirty="0" err="1"/>
              <a:t>RasterBrick</a:t>
            </a:r>
            <a:r>
              <a:rPr lang="pl-PL" dirty="0"/>
              <a:t> – może być </a:t>
            </a:r>
            <a:r>
              <a:rPr lang="pl-PL" b="1" dirty="0"/>
              <a:t>bardziej efektywny</a:t>
            </a:r>
            <a:br>
              <a:rPr lang="pl-PL" b="1" dirty="0"/>
            </a:br>
            <a:r>
              <a:rPr lang="pl-PL" b="1" dirty="0"/>
              <a:t>w przetwarzaniu</a:t>
            </a:r>
          </a:p>
          <a:p>
            <a:r>
              <a:rPr lang="pl-PL" b="1" dirty="0"/>
              <a:t>Metody</a:t>
            </a:r>
            <a:r>
              <a:rPr lang="pl-PL" dirty="0"/>
              <a:t> dla </a:t>
            </a:r>
            <a:r>
              <a:rPr lang="pl-PL" dirty="0" err="1"/>
              <a:t>RasterBrick</a:t>
            </a:r>
            <a:r>
              <a:rPr lang="pl-PL" dirty="0"/>
              <a:t> i </a:t>
            </a:r>
            <a:r>
              <a:rPr lang="pl-PL" dirty="0" err="1"/>
              <a:t>Stack</a:t>
            </a:r>
            <a:r>
              <a:rPr lang="pl-PL" dirty="0"/>
              <a:t> są zwykle </a:t>
            </a:r>
            <a:br>
              <a:rPr lang="pl-PL" dirty="0"/>
            </a:br>
            <a:r>
              <a:rPr lang="pl-PL" b="1" dirty="0"/>
              <a:t>jednakowe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51AA0B1-2A0F-8642-A59E-6FE82EDFF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83" y="2802956"/>
            <a:ext cx="4517397" cy="3508944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75750DB-A6CA-C349-AFBF-C957CF05929A}"/>
              </a:ext>
            </a:extLst>
          </p:cNvPr>
          <p:cNvSpPr txBox="1"/>
          <p:nvPr/>
        </p:nvSpPr>
        <p:spPr>
          <a:xfrm>
            <a:off x="9982176" y="6550223"/>
            <a:ext cx="1833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gis.stackexchange.com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279507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92F601-5D24-B94C-9147-1F041627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Budujemy obiekty Raster*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3330AB5-2EDE-7447-B0EB-2242C4EB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RasterLayer</a:t>
            </a:r>
            <a:r>
              <a:rPr lang="pl-PL" dirty="0"/>
              <a:t> – utworzony od „zera” za pomocą raster()</a:t>
            </a:r>
          </a:p>
          <a:p>
            <a:r>
              <a:rPr lang="pl-PL" dirty="0"/>
              <a:t>Raster() – domyślnie:</a:t>
            </a:r>
          </a:p>
          <a:p>
            <a:pPr lvl="1"/>
            <a:r>
              <a:rPr lang="pl-PL" dirty="0"/>
              <a:t>Globalny</a:t>
            </a:r>
          </a:p>
          <a:p>
            <a:pPr lvl="1"/>
            <a:r>
              <a:rPr lang="pl-PL" dirty="0"/>
              <a:t>Lat/lon</a:t>
            </a:r>
          </a:p>
          <a:p>
            <a:pPr lvl="1"/>
            <a:r>
              <a:rPr lang="pl-PL" dirty="0"/>
              <a:t>1 </a:t>
            </a:r>
            <a:r>
              <a:rPr lang="pl-PL" dirty="0" err="1"/>
              <a:t>deg</a:t>
            </a:r>
            <a:r>
              <a:rPr lang="pl-PL" dirty="0"/>
              <a:t> x 1 </a:t>
            </a:r>
            <a:r>
              <a:rPr lang="pl-PL" dirty="0" err="1"/>
              <a:t>deg</a:t>
            </a:r>
            <a:endParaRPr lang="pl-PL" dirty="0"/>
          </a:p>
          <a:p>
            <a:r>
              <a:rPr lang="pl-PL" dirty="0"/>
              <a:t>Zmiana domyślnych parametrów – przez konfigurację funkcji raster()</a:t>
            </a:r>
          </a:p>
        </p:txBody>
      </p:sp>
    </p:spTree>
    <p:extLst>
      <p:ext uri="{BB962C8B-B14F-4D97-AF65-F5344CB8AC3E}">
        <p14:creationId xmlns:p14="http://schemas.microsoft.com/office/powerpoint/2010/main" val="363090427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4583</TotalTime>
  <Words>2005</Words>
  <Application>Microsoft Macintosh PowerPoint</Application>
  <PresentationFormat>Panoramiczny</PresentationFormat>
  <Paragraphs>306</Paragraphs>
  <Slides>58</Slides>
  <Notes>4</Notes>
  <HiddenSlides>2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Wingdings</vt:lpstr>
      <vt:lpstr>Motyw pakietu Office</vt:lpstr>
      <vt:lpstr>Rastry/gridy w R</vt:lpstr>
      <vt:lpstr>Co będziemy robić – dziś i jutro</vt:lpstr>
      <vt:lpstr>Raster? Grid?</vt:lpstr>
      <vt:lpstr>Biblioteka raster</vt:lpstr>
      <vt:lpstr>Biblioteka raster</vt:lpstr>
      <vt:lpstr>Klasy obiektów</vt:lpstr>
      <vt:lpstr>RasterLayer</vt:lpstr>
      <vt:lpstr>RasterStack i RasterBrick</vt:lpstr>
      <vt:lpstr>Budujemy obiekty Raster*</vt:lpstr>
      <vt:lpstr>Przykład – budujemy RasterLayer</vt:lpstr>
      <vt:lpstr>Modyfikacja geometrii</vt:lpstr>
      <vt:lpstr>Co mamy teraz?</vt:lpstr>
      <vt:lpstr>Jak wypełnić raster danymi?</vt:lpstr>
      <vt:lpstr>Ćwiczenie</vt:lpstr>
      <vt:lpstr>Ćwiczenie - wynik</vt:lpstr>
      <vt:lpstr>Podsumowanie - podstawy</vt:lpstr>
      <vt:lpstr>Praktyka – zwykle czytamy dane z pliku</vt:lpstr>
      <vt:lpstr>Ćwiczenie - wynik</vt:lpstr>
      <vt:lpstr>Komplikujemy – RasterStack i RasterBrick</vt:lpstr>
      <vt:lpstr>Tworzenie RasterStack/Brick</vt:lpstr>
      <vt:lpstr>Ćwiczenie</vt:lpstr>
      <vt:lpstr>Ćwiczenie - wynik</vt:lpstr>
      <vt:lpstr>„Wyciąganie” warstw z obiektów multi-layer</vt:lpstr>
      <vt:lpstr>Podsumowanie</vt:lpstr>
      <vt:lpstr>Algebra rastrowa</vt:lpstr>
      <vt:lpstr>Operacje arytmetyczne</vt:lpstr>
      <vt:lpstr>Prezentacja programu PowerPoint</vt:lpstr>
      <vt:lpstr>Zastępowanie wartości</vt:lpstr>
      <vt:lpstr>Zastępowanie wartości</vt:lpstr>
      <vt:lpstr>Operacje na kilku warstwach rastrowych</vt:lpstr>
      <vt:lpstr>Ćwiczenie – arytmetyka na RasterStack</vt:lpstr>
      <vt:lpstr>Ćwiczenie - wynik</vt:lpstr>
      <vt:lpstr>Funkcje podsumowujące</vt:lpstr>
      <vt:lpstr>Ćwiczenie</vt:lpstr>
      <vt:lpstr>Podsumowanie</vt:lpstr>
      <vt:lpstr>High level functions…</vt:lpstr>
      <vt:lpstr>Funkcje „high level”</vt:lpstr>
      <vt:lpstr>High-level functions - ćwiczenia</vt:lpstr>
      <vt:lpstr>Docinamy raster - crop</vt:lpstr>
      <vt:lpstr>Crop() - ćwiczenie</vt:lpstr>
      <vt:lpstr>Crop() - wynik</vt:lpstr>
      <vt:lpstr>Focal() – ruchome okno</vt:lpstr>
      <vt:lpstr>Focal() - ćwiczenie</vt:lpstr>
      <vt:lpstr>Focal() – różnica</vt:lpstr>
      <vt:lpstr>Reclassify() - reklasyfikacja</vt:lpstr>
      <vt:lpstr>Reclassify() - ćwiczenie</vt:lpstr>
      <vt:lpstr>Reclassify() - wynik</vt:lpstr>
      <vt:lpstr>Calc() – obliczenia na rastrach</vt:lpstr>
      <vt:lpstr>Calc() - RasterLayer</vt:lpstr>
      <vt:lpstr>Calc() - ćwiczenie</vt:lpstr>
      <vt:lpstr>Calc() – obiekty RasterBrick/Stack</vt:lpstr>
      <vt:lpstr>Ćwiczenie – średnia temperatura</vt:lpstr>
      <vt:lpstr>Ćwiczenie – zakres zmienności</vt:lpstr>
      <vt:lpstr>Podsumowanie – high-level functions</vt:lpstr>
      <vt:lpstr>Funkcje podsumowujące</vt:lpstr>
      <vt:lpstr>Zonal() - ćwiczenie</vt:lpstr>
      <vt:lpstr>Podsumowanie – biblioteka raster</vt:lpstr>
      <vt:lpstr>Podsumowanie – biblioteka raster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Rastry/gridy w R</dc:title>
  <dc:creator>maciej kryza</dc:creator>
  <cp:lastModifiedBy>maciej kryza</cp:lastModifiedBy>
  <cp:revision>76</cp:revision>
  <dcterms:created xsi:type="dcterms:W3CDTF">2018-06-20T11:58:50Z</dcterms:created>
  <dcterms:modified xsi:type="dcterms:W3CDTF">2018-06-28T05:57:34Z</dcterms:modified>
</cp:coreProperties>
</file>